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notesMasterIdLst>
    <p:notesMasterId r:id="rId48"/>
  </p:notesMasterIdLst>
  <p:sldIdLst>
    <p:sldId id="306" r:id="rId3"/>
    <p:sldId id="303" r:id="rId4"/>
    <p:sldId id="258" r:id="rId5"/>
    <p:sldId id="320" r:id="rId6"/>
    <p:sldId id="257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316" r:id="rId15"/>
    <p:sldId id="267" r:id="rId16"/>
    <p:sldId id="269" r:id="rId17"/>
    <p:sldId id="286" r:id="rId18"/>
    <p:sldId id="270" r:id="rId19"/>
    <p:sldId id="299" r:id="rId20"/>
    <p:sldId id="271" r:id="rId21"/>
    <p:sldId id="298" r:id="rId22"/>
    <p:sldId id="273" r:id="rId23"/>
    <p:sldId id="274" r:id="rId24"/>
    <p:sldId id="311" r:id="rId25"/>
    <p:sldId id="272" r:id="rId26"/>
    <p:sldId id="275" r:id="rId27"/>
    <p:sldId id="300" r:id="rId28"/>
    <p:sldId id="301" r:id="rId29"/>
    <p:sldId id="276" r:id="rId30"/>
    <p:sldId id="278" r:id="rId31"/>
    <p:sldId id="317" r:id="rId32"/>
    <p:sldId id="277" r:id="rId33"/>
    <p:sldId id="310" r:id="rId34"/>
    <p:sldId id="281" r:id="rId35"/>
    <p:sldId id="283" r:id="rId36"/>
    <p:sldId id="309" r:id="rId37"/>
    <p:sldId id="318" r:id="rId38"/>
    <p:sldId id="319" r:id="rId39"/>
    <p:sldId id="315" r:id="rId40"/>
    <p:sldId id="284" r:id="rId41"/>
    <p:sldId id="290" r:id="rId42"/>
    <p:sldId id="279" r:id="rId43"/>
    <p:sldId id="296" r:id="rId44"/>
    <p:sldId id="285" r:id="rId45"/>
    <p:sldId id="304" r:id="rId46"/>
    <p:sldId id="307" r:id="rId4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ł Dudak" initials="MD" lastIdx="1" clrIdx="0">
    <p:extLst>
      <p:ext uri="{19B8F6BF-5375-455C-9EA6-DF929625EA0E}">
        <p15:presenceInfo xmlns:p15="http://schemas.microsoft.com/office/powerpoint/2012/main" userId="6ff75d08a3a962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000000"/>
    <a:srgbClr val="33CCFF"/>
    <a:srgbClr val="287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5552" autoAdjust="0"/>
  </p:normalViewPr>
  <p:slideViewPr>
    <p:cSldViewPr snapToGrid="0">
      <p:cViewPr varScale="1">
        <p:scale>
          <a:sx n="109" d="100"/>
          <a:sy n="109" d="100"/>
        </p:scale>
        <p:origin x="6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C4505-70E3-4CF1-B3B6-104CFD0A9477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26A6D-4256-4C2B-BF21-D1C6E43F2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81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dotnet/corefx/blob/master/Documentation/architecture/net-platform-standard.md#list-of-net-corefx-apis-and-their-associated-net-platform-standard-version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>
                <a:hlinkClick r:id="rId3"/>
              </a:rPr>
              <a:t>https://github.com/dotnet/corefx/blob/master/Documentation/architecture/net-platform-standard.md#list-of-net-corefx-apis-and-their-associated-net-platform-standard-version</a:t>
            </a:r>
            <a:endParaRPr lang="pl-PL" dirty="0"/>
          </a:p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26A6D-4256-4C2B-BF21-D1C6E43F291B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734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11850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197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6870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3364563"/>
            <a:ext cx="10363200" cy="1048039"/>
          </a:xfrm>
        </p:spPr>
        <p:txBody>
          <a:bodyPr anchor="b">
            <a:normAutofit/>
          </a:bodyPr>
          <a:lstStyle>
            <a:lvl1pPr algn="ctr">
              <a:defRPr sz="5867" b="1" i="0" cap="none" spc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r>
              <a:rPr lang="pl-PL" dirty="0"/>
              <a:t>Presentation </a:t>
            </a:r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8" name="Prostokąt 7"/>
          <p:cNvSpPr/>
          <p:nvPr userDrawn="1"/>
        </p:nvSpPr>
        <p:spPr>
          <a:xfrm>
            <a:off x="1757680" y="4988560"/>
            <a:ext cx="8676640" cy="904240"/>
          </a:xfrm>
          <a:prstGeom prst="rect">
            <a:avLst/>
          </a:prstGeom>
          <a:solidFill>
            <a:srgbClr val="F3F3F3">
              <a:alpha val="65098"/>
            </a:srgb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40560" y="5080000"/>
            <a:ext cx="8310880" cy="7213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 b="1">
                <a:solidFill>
                  <a:srgbClr val="C00000"/>
                </a:solidFill>
              </a:defRPr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pl-PL" dirty="0"/>
              <a:t>Speaker </a:t>
            </a:r>
            <a:r>
              <a:rPr lang="pl-PL" dirty="0" err="1"/>
              <a:t>Name</a:t>
            </a:r>
            <a:endParaRPr lang="en-US" dirty="0"/>
          </a:p>
        </p:txBody>
      </p: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5529" y="416560"/>
            <a:ext cx="4570801" cy="208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499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F8F8F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pole tekstowe 7"/>
          <p:cNvSpPr txBox="1"/>
          <p:nvPr userDrawn="1"/>
        </p:nvSpPr>
        <p:spPr>
          <a:xfrm>
            <a:off x="10200640" y="65024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>
                <a:solidFill>
                  <a:srgbClr val="0E70B4"/>
                </a:solidFill>
                <a:latin typeface="+mj-lt"/>
              </a:rPr>
              <a:t>net.developerdays.pl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  <p:pic>
        <p:nvPicPr>
          <p:cNvPr id="9" name="Symbol zastępczy zawartości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2427" y="99893"/>
            <a:ext cx="1368133" cy="623728"/>
          </a:xfrm>
          <a:prstGeom prst="rect">
            <a:avLst/>
          </a:prstGeom>
        </p:spPr>
      </p:pic>
      <p:sp>
        <p:nvSpPr>
          <p:cNvPr id="11" name="pole tekstowe 7"/>
          <p:cNvSpPr txBox="1"/>
          <p:nvPr userDrawn="1"/>
        </p:nvSpPr>
        <p:spPr>
          <a:xfrm>
            <a:off x="139104" y="6502401"/>
            <a:ext cx="1562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200" b="1" dirty="0">
                <a:solidFill>
                  <a:srgbClr val="0E70B4"/>
                </a:solidFill>
                <a:latin typeface="+mj-lt"/>
              </a:rPr>
              <a:t>@DeveloperDaysPL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8258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F8F8F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5"/>
            <a:ext cx="10515600" cy="285273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pole tekstowe 6"/>
          <p:cNvSpPr txBox="1"/>
          <p:nvPr userDrawn="1"/>
        </p:nvSpPr>
        <p:spPr>
          <a:xfrm>
            <a:off x="10200640" y="65024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>
                <a:solidFill>
                  <a:srgbClr val="0E70B4"/>
                </a:solidFill>
                <a:latin typeface="+mj-lt"/>
              </a:rPr>
              <a:t>net.developerdays.pl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  <p:pic>
        <p:nvPicPr>
          <p:cNvPr id="8" name="Symbol zastępczy zawartości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2427" y="99893"/>
            <a:ext cx="1368133" cy="623728"/>
          </a:xfrm>
          <a:prstGeom prst="rect">
            <a:avLst/>
          </a:prstGeom>
        </p:spPr>
      </p:pic>
      <p:sp>
        <p:nvSpPr>
          <p:cNvPr id="10" name="pole tekstowe 7"/>
          <p:cNvSpPr txBox="1"/>
          <p:nvPr userDrawn="1"/>
        </p:nvSpPr>
        <p:spPr>
          <a:xfrm>
            <a:off x="139104" y="6502401"/>
            <a:ext cx="1562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200" b="1" dirty="0">
                <a:solidFill>
                  <a:srgbClr val="0E70B4"/>
                </a:solidFill>
                <a:latin typeface="+mj-lt"/>
              </a:rPr>
              <a:t>@DeveloperDaysPL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4606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F8F8F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104" y="1359220"/>
            <a:ext cx="5498672" cy="513301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272" y="1359218"/>
            <a:ext cx="5291552" cy="513302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8" name="pole tekstowe 7"/>
          <p:cNvSpPr txBox="1"/>
          <p:nvPr userDrawn="1"/>
        </p:nvSpPr>
        <p:spPr>
          <a:xfrm>
            <a:off x="10200640" y="65024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>
                <a:solidFill>
                  <a:srgbClr val="0E70B4"/>
                </a:solidFill>
                <a:latin typeface="+mj-lt"/>
              </a:rPr>
              <a:t>net.developerdays.pl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  <p:pic>
        <p:nvPicPr>
          <p:cNvPr id="9" name="Symbol zastępczy zawartości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2427" y="99893"/>
            <a:ext cx="1368133" cy="623728"/>
          </a:xfrm>
          <a:prstGeom prst="rect">
            <a:avLst/>
          </a:prstGeom>
        </p:spPr>
      </p:pic>
      <p:sp>
        <p:nvSpPr>
          <p:cNvPr id="12" name="pole tekstowe 7"/>
          <p:cNvSpPr txBox="1"/>
          <p:nvPr userDrawn="1"/>
        </p:nvSpPr>
        <p:spPr>
          <a:xfrm>
            <a:off x="139104" y="6502401"/>
            <a:ext cx="1562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200" b="1" dirty="0">
                <a:solidFill>
                  <a:srgbClr val="0E70B4"/>
                </a:solidFill>
                <a:latin typeface="+mj-lt"/>
              </a:rPr>
              <a:t>@DeveloperDaysPL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1209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F8F8F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827" y="99893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827" y="1529879"/>
            <a:ext cx="5157787" cy="82391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827" y="2443064"/>
            <a:ext cx="5157787" cy="4049177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5813" y="1553311"/>
            <a:ext cx="5183188" cy="823912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5813" y="2505077"/>
            <a:ext cx="5183188" cy="398716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10" name="pole tekstowe 9"/>
          <p:cNvSpPr txBox="1"/>
          <p:nvPr userDrawn="1"/>
        </p:nvSpPr>
        <p:spPr>
          <a:xfrm>
            <a:off x="10200640" y="65024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>
                <a:solidFill>
                  <a:srgbClr val="0E70B4"/>
                </a:solidFill>
                <a:latin typeface="+mj-lt"/>
              </a:rPr>
              <a:t>net.developerdays.pl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  <p:pic>
        <p:nvPicPr>
          <p:cNvPr id="11" name="Symbol zastępczy zawartości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2427" y="99893"/>
            <a:ext cx="1368133" cy="62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863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F8F8F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pole tekstowe 5"/>
          <p:cNvSpPr txBox="1"/>
          <p:nvPr userDrawn="1"/>
        </p:nvSpPr>
        <p:spPr>
          <a:xfrm>
            <a:off x="10200640" y="65024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>
                <a:solidFill>
                  <a:srgbClr val="0E70B4"/>
                </a:solidFill>
                <a:latin typeface="+mj-lt"/>
              </a:rPr>
              <a:t>net.developerdays.pl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  <p:pic>
        <p:nvPicPr>
          <p:cNvPr id="7" name="Symbol zastępczy zawartości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2427" y="99893"/>
            <a:ext cx="1368133" cy="623728"/>
          </a:xfrm>
          <a:prstGeom prst="rect">
            <a:avLst/>
          </a:prstGeom>
        </p:spPr>
      </p:pic>
      <p:sp>
        <p:nvSpPr>
          <p:cNvPr id="9" name="pole tekstowe 7"/>
          <p:cNvSpPr txBox="1"/>
          <p:nvPr userDrawn="1"/>
        </p:nvSpPr>
        <p:spPr>
          <a:xfrm>
            <a:off x="139104" y="6502401"/>
            <a:ext cx="1562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200" b="1" dirty="0">
                <a:solidFill>
                  <a:srgbClr val="0E70B4"/>
                </a:solidFill>
                <a:latin typeface="+mj-lt"/>
              </a:rPr>
              <a:t>@DeveloperDaysPL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9166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443459D-9DA1-4C6F-B969-818994C1C656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.NET </a:t>
            </a:r>
            <a:r>
              <a:rPr lang="pl-PL" dirty="0" err="1"/>
              <a:t>DeveloperDays</a:t>
            </a:r>
            <a:r>
              <a:rPr lang="pl-PL" dirty="0"/>
              <a:t>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EF2621A-6BDB-4437-8620-D122455DD7A7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86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F8F8F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2"/>
            <a:ext cx="6172200" cy="4873625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5"/>
            <a:ext cx="3932237" cy="3811588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pole tekstowe 7"/>
          <p:cNvSpPr txBox="1"/>
          <p:nvPr userDrawn="1"/>
        </p:nvSpPr>
        <p:spPr>
          <a:xfrm>
            <a:off x="10200640" y="65024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>
                <a:solidFill>
                  <a:srgbClr val="0E70B4"/>
                </a:solidFill>
                <a:latin typeface="+mj-lt"/>
              </a:rPr>
              <a:t>net.developerdays.pl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  <p:pic>
        <p:nvPicPr>
          <p:cNvPr id="9" name="Symbol zastępczy zawartości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2427" y="99893"/>
            <a:ext cx="1368133" cy="623728"/>
          </a:xfrm>
          <a:prstGeom prst="rect">
            <a:avLst/>
          </a:prstGeom>
        </p:spPr>
      </p:pic>
      <p:sp>
        <p:nvSpPr>
          <p:cNvPr id="11" name="pole tekstowe 7"/>
          <p:cNvSpPr txBox="1"/>
          <p:nvPr userDrawn="1"/>
        </p:nvSpPr>
        <p:spPr>
          <a:xfrm>
            <a:off x="139104" y="6502401"/>
            <a:ext cx="1562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200" b="1" dirty="0">
                <a:solidFill>
                  <a:srgbClr val="0E70B4"/>
                </a:solidFill>
                <a:latin typeface="+mj-lt"/>
              </a:rPr>
              <a:t>@DeveloperDaysPL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061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9542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F8F8F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32"/>
            <a:ext cx="6172200" cy="4873625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5"/>
            <a:ext cx="3932237" cy="3811588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pole tekstowe 7"/>
          <p:cNvSpPr txBox="1"/>
          <p:nvPr userDrawn="1"/>
        </p:nvSpPr>
        <p:spPr>
          <a:xfrm>
            <a:off x="10200640" y="65024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>
                <a:solidFill>
                  <a:srgbClr val="0E70B4"/>
                </a:solidFill>
                <a:latin typeface="+mj-lt"/>
              </a:rPr>
              <a:t>net.developerdays.pl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  <p:pic>
        <p:nvPicPr>
          <p:cNvPr id="9" name="Symbol zastępczy zawartości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2427" y="99893"/>
            <a:ext cx="1368133" cy="623728"/>
          </a:xfrm>
          <a:prstGeom prst="rect">
            <a:avLst/>
          </a:prstGeom>
        </p:spPr>
      </p:pic>
      <p:sp>
        <p:nvSpPr>
          <p:cNvPr id="11" name="pole tekstowe 7"/>
          <p:cNvSpPr txBox="1"/>
          <p:nvPr userDrawn="1"/>
        </p:nvSpPr>
        <p:spPr>
          <a:xfrm>
            <a:off x="139104" y="6502401"/>
            <a:ext cx="1562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200" b="1" dirty="0">
                <a:solidFill>
                  <a:srgbClr val="0E70B4"/>
                </a:solidFill>
                <a:latin typeface="+mj-lt"/>
              </a:rPr>
              <a:t>@DeveloperDaysPL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2281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F8F8F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pole tekstowe 6"/>
          <p:cNvSpPr txBox="1"/>
          <p:nvPr userDrawn="1"/>
        </p:nvSpPr>
        <p:spPr>
          <a:xfrm>
            <a:off x="10200640" y="65024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>
                <a:solidFill>
                  <a:srgbClr val="0E70B4"/>
                </a:solidFill>
                <a:latin typeface="+mj-lt"/>
              </a:rPr>
              <a:t>net.developerdays.pl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  <p:pic>
        <p:nvPicPr>
          <p:cNvPr id="8" name="Symbol zastępczy zawartości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2427" y="99893"/>
            <a:ext cx="1368133" cy="623728"/>
          </a:xfrm>
          <a:prstGeom prst="rect">
            <a:avLst/>
          </a:prstGeom>
        </p:spPr>
      </p:pic>
      <p:sp>
        <p:nvSpPr>
          <p:cNvPr id="10" name="pole tekstowe 7"/>
          <p:cNvSpPr txBox="1"/>
          <p:nvPr userDrawn="1"/>
        </p:nvSpPr>
        <p:spPr>
          <a:xfrm>
            <a:off x="139104" y="6502401"/>
            <a:ext cx="1562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200" b="1" dirty="0">
                <a:solidFill>
                  <a:srgbClr val="0E70B4"/>
                </a:solidFill>
                <a:latin typeface="+mj-lt"/>
              </a:rPr>
              <a:t>@DeveloperDaysPL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071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F8F8F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30"/>
            <a:ext cx="2628900" cy="5811839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11" y="365130"/>
            <a:ext cx="7734300" cy="581183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pole tekstowe 6"/>
          <p:cNvSpPr txBox="1"/>
          <p:nvPr userDrawn="1"/>
        </p:nvSpPr>
        <p:spPr>
          <a:xfrm>
            <a:off x="10200640" y="6502401"/>
            <a:ext cx="193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>
                <a:solidFill>
                  <a:srgbClr val="0E70B4"/>
                </a:solidFill>
                <a:latin typeface="+mj-lt"/>
              </a:rPr>
              <a:t>net.developerdays.pl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  <p:pic>
        <p:nvPicPr>
          <p:cNvPr id="8" name="Symbol zastępczy zawartości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2427" y="99893"/>
            <a:ext cx="1368133" cy="623728"/>
          </a:xfrm>
          <a:prstGeom prst="rect">
            <a:avLst/>
          </a:prstGeom>
        </p:spPr>
      </p:pic>
      <p:sp>
        <p:nvSpPr>
          <p:cNvPr id="10" name="pole tekstowe 7"/>
          <p:cNvSpPr txBox="1"/>
          <p:nvPr userDrawn="1"/>
        </p:nvSpPr>
        <p:spPr>
          <a:xfrm>
            <a:off x="139104" y="6502401"/>
            <a:ext cx="1562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200" b="1" dirty="0">
                <a:solidFill>
                  <a:srgbClr val="0E70B4"/>
                </a:solidFill>
                <a:latin typeface="+mj-lt"/>
              </a:rPr>
              <a:t>@DeveloperDaysPL</a:t>
            </a:r>
            <a:endParaRPr lang="en-US" sz="2133" b="1" dirty="0">
              <a:solidFill>
                <a:srgbClr val="0E70B4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2841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419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252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3730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184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01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8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124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8D93D-3202-4B26-AEC8-8653BB094F3A}" type="datetimeFigureOut">
              <a:rPr lang="pl-PL" smtClean="0"/>
              <a:t>21.10.2016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F522F-BEE4-46BC-9E1C-4D64A748F98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632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04" y="98191"/>
            <a:ext cx="10514576" cy="1046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04" y="1242780"/>
            <a:ext cx="11864697" cy="523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60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 bwMode="auto">
          <a:xfrm>
            <a:off x="3456518" y="174836"/>
            <a:ext cx="5278967" cy="63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sz="4267" b="1" dirty="0"/>
              <a:t>Sponsors and Partners</a:t>
            </a:r>
            <a:endParaRPr lang="pl-PL" sz="4800" b="1" dirty="0"/>
          </a:p>
        </p:txBody>
      </p:sp>
      <p:sp>
        <p:nvSpPr>
          <p:cNvPr id="10" name="Prostokąt z rogami zaokrąglonymi z jednej strony 9"/>
          <p:cNvSpPr/>
          <p:nvPr/>
        </p:nvSpPr>
        <p:spPr>
          <a:xfrm rot="5400000">
            <a:off x="9416474" y="2151278"/>
            <a:ext cx="358085" cy="3383516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2133" b="1" dirty="0">
                <a:solidFill>
                  <a:schemeClr val="tx1"/>
                </a:solidFill>
              </a:rPr>
              <a:t>Silver </a:t>
            </a:r>
            <a:r>
              <a:rPr lang="pl-PL" sz="2133" b="1" dirty="0" err="1">
                <a:solidFill>
                  <a:schemeClr val="tx1"/>
                </a:solidFill>
              </a:rPr>
              <a:t>Sponsors</a:t>
            </a:r>
            <a:endParaRPr lang="pl-PL" sz="2133" b="1" dirty="0">
              <a:solidFill>
                <a:schemeClr val="tx1"/>
              </a:solidFill>
            </a:endParaRPr>
          </a:p>
        </p:txBody>
      </p:sp>
      <p:grpSp>
        <p:nvGrpSpPr>
          <p:cNvPr id="2" name="Grupa 1"/>
          <p:cNvGrpSpPr/>
          <p:nvPr/>
        </p:nvGrpSpPr>
        <p:grpSpPr>
          <a:xfrm>
            <a:off x="1784394" y="1597471"/>
            <a:ext cx="8623215" cy="1792916"/>
            <a:chOff x="1310475" y="1198103"/>
            <a:chExt cx="6467411" cy="1344687"/>
          </a:xfrm>
        </p:grpSpPr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482" y="1198103"/>
              <a:ext cx="2538404" cy="1344687"/>
            </a:xfrm>
            <a:prstGeom prst="rect">
              <a:avLst/>
            </a:prstGeom>
          </p:spPr>
        </p:pic>
        <p:pic>
          <p:nvPicPr>
            <p:cNvPr id="15" name="Obraz 14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10475" y="1311665"/>
              <a:ext cx="3140364" cy="959641"/>
            </a:xfrm>
            <a:prstGeom prst="rect">
              <a:avLst/>
            </a:prstGeom>
          </p:spPr>
        </p:pic>
      </p:grpSp>
      <p:sp>
        <p:nvSpPr>
          <p:cNvPr id="24" name="Prostokąt z rogami zaokrąglonymi z jednej strony 23"/>
          <p:cNvSpPr/>
          <p:nvPr/>
        </p:nvSpPr>
        <p:spPr>
          <a:xfrm rot="5400000">
            <a:off x="5943779" y="-1098195"/>
            <a:ext cx="358085" cy="4661669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2133" b="1" dirty="0">
                <a:solidFill>
                  <a:schemeClr val="tx1"/>
                </a:solidFill>
              </a:rPr>
              <a:t>Strategic </a:t>
            </a:r>
            <a:r>
              <a:rPr lang="pl-PL" sz="2133" b="1" dirty="0" err="1">
                <a:solidFill>
                  <a:schemeClr val="tx1"/>
                </a:solidFill>
              </a:rPr>
              <a:t>Sponsors</a:t>
            </a:r>
            <a:endParaRPr lang="pl-PL" sz="2133" b="1" dirty="0">
              <a:solidFill>
                <a:schemeClr val="tx1"/>
              </a:solidFill>
            </a:endParaRPr>
          </a:p>
        </p:txBody>
      </p:sp>
      <p:sp>
        <p:nvSpPr>
          <p:cNvPr id="25" name="Prostokąt z rogami zaokrąglonymi z jednej strony 24"/>
          <p:cNvSpPr/>
          <p:nvPr/>
        </p:nvSpPr>
        <p:spPr>
          <a:xfrm rot="5400000">
            <a:off x="3309315" y="2188609"/>
            <a:ext cx="358085" cy="3383516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2133" b="1" dirty="0">
                <a:solidFill>
                  <a:schemeClr val="tx1"/>
                </a:solidFill>
              </a:rPr>
              <a:t>Gold</a:t>
            </a:r>
            <a:r>
              <a:rPr lang="pl-PL" sz="2133" b="1" dirty="0">
                <a:solidFill>
                  <a:schemeClr val="bg1"/>
                </a:solidFill>
              </a:rPr>
              <a:t> </a:t>
            </a:r>
            <a:r>
              <a:rPr lang="pl-PL" sz="2133" b="1" dirty="0" err="1">
                <a:solidFill>
                  <a:schemeClr val="tx1"/>
                </a:solidFill>
              </a:rPr>
              <a:t>Sponsors</a:t>
            </a:r>
            <a:endParaRPr lang="pl-PL" sz="2133" b="1" dirty="0">
              <a:solidFill>
                <a:schemeClr val="tx1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467356" y="4320213"/>
            <a:ext cx="6042003" cy="2054683"/>
            <a:chOff x="350517" y="3240160"/>
            <a:chExt cx="4531502" cy="1541012"/>
          </a:xfrm>
        </p:grpSpPr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542" y="3240160"/>
              <a:ext cx="1450477" cy="752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az 1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0517" y="3348868"/>
              <a:ext cx="2816951" cy="474256"/>
            </a:xfrm>
            <a:prstGeom prst="rect">
              <a:avLst/>
            </a:prstGeom>
          </p:spPr>
        </p:pic>
        <p:pic>
          <p:nvPicPr>
            <p:cNvPr id="3" name="Obraz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04143" y="4347584"/>
              <a:ext cx="2277635" cy="311677"/>
            </a:xfrm>
            <a:prstGeom prst="rect">
              <a:avLst/>
            </a:prstGeom>
          </p:spPr>
        </p:pic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0517" y="4225673"/>
              <a:ext cx="1720692" cy="555499"/>
            </a:xfrm>
            <a:prstGeom prst="rect">
              <a:avLst/>
            </a:prstGeom>
          </p:spPr>
        </p:pic>
      </p:grpSp>
      <p:grpSp>
        <p:nvGrpSpPr>
          <p:cNvPr id="12" name="Grupa 11"/>
          <p:cNvGrpSpPr/>
          <p:nvPr/>
        </p:nvGrpSpPr>
        <p:grpSpPr>
          <a:xfrm>
            <a:off x="7296329" y="4378537"/>
            <a:ext cx="4655948" cy="2457204"/>
            <a:chOff x="5472246" y="3283902"/>
            <a:chExt cx="3491961" cy="1842903"/>
          </a:xfrm>
        </p:grpSpPr>
        <p:pic>
          <p:nvPicPr>
            <p:cNvPr id="17" name="Obraz 16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51148" y="3283902"/>
              <a:ext cx="1569880" cy="364179"/>
            </a:xfrm>
            <a:prstGeom prst="rect">
              <a:avLst/>
            </a:prstGeom>
          </p:spPr>
        </p:pic>
        <p:pic>
          <p:nvPicPr>
            <p:cNvPr id="18" name="Obraz 17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72246" y="3304456"/>
              <a:ext cx="1759427" cy="323069"/>
            </a:xfrm>
            <a:prstGeom prst="rect">
              <a:avLst/>
            </a:prstGeom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85230" y="3873559"/>
              <a:ext cx="1533459" cy="416671"/>
            </a:xfrm>
            <a:prstGeom prst="rect">
              <a:avLst/>
            </a:prstGeom>
          </p:spPr>
        </p:pic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62900" y="4435249"/>
              <a:ext cx="1178118" cy="691556"/>
            </a:xfrm>
            <a:prstGeom prst="rect">
              <a:avLst/>
            </a:prstGeom>
          </p:spPr>
        </p:pic>
        <p:pic>
          <p:nvPicPr>
            <p:cNvPr id="1028" name="Picture 4" descr="Znalezione obrazy dla zapytania millenium bank logo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520" y="4614189"/>
              <a:ext cx="1437137" cy="333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1148" y="4011603"/>
              <a:ext cx="1613059" cy="1405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57962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Platform-independent code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238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Portable Class Libraries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365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wal 1"/>
          <p:cNvSpPr/>
          <p:nvPr/>
        </p:nvSpPr>
        <p:spPr>
          <a:xfrm>
            <a:off x="3933529" y="1609098"/>
            <a:ext cx="2480313" cy="2480313"/>
          </a:xfrm>
          <a:prstGeom prst="ellipse">
            <a:avLst/>
          </a:prstGeom>
          <a:solidFill>
            <a:srgbClr val="0066FF">
              <a:alpha val="6862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5" name="Owal 4"/>
          <p:cNvSpPr/>
          <p:nvPr/>
        </p:nvSpPr>
        <p:spPr>
          <a:xfrm>
            <a:off x="5592337" y="1609098"/>
            <a:ext cx="2480313" cy="2480313"/>
          </a:xfrm>
          <a:prstGeom prst="ellipse">
            <a:avLst/>
          </a:prstGeom>
          <a:solidFill>
            <a:schemeClr val="accent5">
              <a:lumMod val="75000"/>
              <a:alpha val="6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Owal 5"/>
          <p:cNvSpPr/>
          <p:nvPr/>
        </p:nvSpPr>
        <p:spPr>
          <a:xfrm>
            <a:off x="4762933" y="2785832"/>
            <a:ext cx="2480313" cy="2480313"/>
          </a:xfrm>
          <a:prstGeom prst="ellipse">
            <a:avLst/>
          </a:prstGeom>
          <a:solidFill>
            <a:srgbClr val="33CCFF">
              <a:alpha val="6862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646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77642" y="3688702"/>
            <a:ext cx="63671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DEMO</a:t>
            </a:r>
          </a:p>
          <a:p>
            <a:pPr algn="ctr"/>
            <a:r>
              <a:rPr lang="en-US" sz="2000" dirty="0"/>
              <a:t>PCL</a:t>
            </a:r>
            <a:endParaRPr lang="pl-PL" sz="2000" dirty="0"/>
          </a:p>
        </p:txBody>
      </p:sp>
      <p:pic>
        <p:nvPicPr>
          <p:cNvPr id="1026" name="Picture 2" descr="File:Visual Studio 2013 Log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616" y="2832133"/>
            <a:ext cx="504769" cy="52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50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76047" y="2843219"/>
            <a:ext cx="9039911" cy="1171563"/>
            <a:chOff x="1576047" y="3822060"/>
            <a:chExt cx="9039911" cy="1171563"/>
          </a:xfrm>
        </p:grpSpPr>
        <p:sp>
          <p:nvSpPr>
            <p:cNvPr id="4" name="TextBox 3"/>
            <p:cNvSpPr txBox="1"/>
            <p:nvPr/>
          </p:nvSpPr>
          <p:spPr>
            <a:xfrm>
              <a:off x="1576047" y="3822060"/>
              <a:ext cx="90399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/>
                <a:t>Stephen Cleary’s P</a:t>
              </a:r>
              <a:r>
                <a:rPr lang="pl-PL" sz="4000" dirty="0" err="1"/>
                <a:t>ortable</a:t>
              </a:r>
              <a:r>
                <a:rPr lang="en-US" sz="4000" dirty="0"/>
                <a:t> L</a:t>
              </a:r>
              <a:r>
                <a:rPr lang="pl-PL" sz="4000" dirty="0" err="1"/>
                <a:t>ibrary</a:t>
              </a:r>
              <a:r>
                <a:rPr lang="en-US" sz="4000" dirty="0"/>
                <a:t> P</a:t>
              </a:r>
              <a:r>
                <a:rPr lang="pl-PL" sz="4000" dirty="0" err="1"/>
                <a:t>rofiles</a:t>
              </a:r>
              <a:endParaRPr lang="pl-PL" sz="40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83466" y="4470403"/>
              <a:ext cx="831650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sz="2800" dirty="0"/>
                <a:t>http://portablelibraryprofiles.apps.stephencleary.com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394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PCL Problems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635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610984"/>
            <a:ext cx="10515600" cy="1636032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Each combination of platforms must be formally specified</a:t>
            </a:r>
          </a:p>
          <a:p>
            <a:pPr marL="0" indent="0" algn="ctr">
              <a:buNone/>
            </a:pPr>
            <a:r>
              <a:rPr lang="en-US" dirty="0"/>
              <a:t>New platforms cannot by easily added</a:t>
            </a:r>
          </a:p>
          <a:p>
            <a:pPr marL="0" indent="0" algn="ctr">
              <a:buNone/>
            </a:pPr>
            <a:r>
              <a:rPr lang="en-US" dirty="0"/>
              <a:t>PCL can only reference other PCLs with a matching target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7925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Standard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993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535" y="768867"/>
            <a:ext cx="8355574" cy="47292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67446" y="6389077"/>
            <a:ext cx="2916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/>
              <a:t>https://xkcd.com/927</a:t>
            </a:r>
          </a:p>
        </p:txBody>
      </p:sp>
    </p:spTree>
    <p:extLst>
      <p:ext uri="{BB962C8B-B14F-4D97-AF65-F5344CB8AC3E}">
        <p14:creationId xmlns:p14="http://schemas.microsoft.com/office/powerpoint/2010/main" val="112116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.NET Standard:</a:t>
            </a:r>
            <a:br>
              <a:rPr lang="en-US" sz="4800" dirty="0"/>
            </a:br>
            <a:r>
              <a:rPr lang="en-US" dirty="0"/>
              <a:t>The specification of APIs available on .NET </a:t>
            </a:r>
            <a:r>
              <a:rPr lang="en-US" dirty="0" err="1"/>
              <a:t>platfoms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568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sz="4400" b="0" spc="-150" dirty="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97000">
                      <a:schemeClr val="tx1"/>
                    </a:gs>
                  </a:gsLst>
                  <a:lin ang="5400000" scaled="1"/>
                  <a:tileRect/>
                </a:gradFill>
                <a:effectLst>
                  <a:glow rad="622300">
                    <a:schemeClr val="bg1">
                      <a:alpha val="20000"/>
                    </a:schemeClr>
                  </a:glow>
                </a:effectLst>
                <a:ea typeface="Fira Sans OT Medium" panose="020B0503050000020004" pitchFamily="34" charset="0"/>
              </a:rPr>
              <a:t>How to</a:t>
            </a:r>
            <a:br>
              <a:rPr lang="en-US" b="0" spc="-150" dirty="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97000">
                      <a:schemeClr val="tx1"/>
                    </a:gs>
                  </a:gsLst>
                  <a:lin ang="5400000" scaled="1"/>
                  <a:tileRect/>
                </a:gradFill>
                <a:effectLst>
                  <a:glow rad="622300">
                    <a:schemeClr val="bg1">
                      <a:alpha val="20000"/>
                    </a:schemeClr>
                  </a:glow>
                </a:effectLst>
                <a:ea typeface="Fira Sans OT Medium" panose="020B0503050000020004" pitchFamily="34" charset="0"/>
              </a:rPr>
            </a:br>
            <a:r>
              <a:rPr lang="en-US" sz="7300" b="0" spc="-150" dirty="0">
                <a:gradFill flip="none" rotWithShape="1"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97000">
                      <a:schemeClr val="tx1"/>
                    </a:gs>
                  </a:gsLst>
                  <a:lin ang="5400000" scaled="1"/>
                  <a:tileRect/>
                </a:gradFill>
                <a:effectLst>
                  <a:glow rad="622300">
                    <a:schemeClr val="bg1">
                      <a:alpha val="20000"/>
                    </a:schemeClr>
                  </a:glow>
                </a:effectLst>
                <a:ea typeface="Fira Sans OT Medium" panose="020B0503050000020004" pitchFamily="34" charset="0"/>
              </a:rPr>
              <a:t>.NET All The Things?</a:t>
            </a:r>
            <a:endParaRPr lang="en-US" b="0" spc="-150" dirty="0">
              <a:gradFill flip="none" rotWithShape="1"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97000">
                    <a:schemeClr val="tx1"/>
                  </a:gs>
                </a:gsLst>
                <a:lin ang="5400000" scaled="1"/>
                <a:tileRect/>
              </a:gradFill>
              <a:effectLst>
                <a:glow rad="622300">
                  <a:schemeClr val="bg1">
                    <a:alpha val="20000"/>
                  </a:schemeClr>
                </a:glow>
              </a:effectLst>
              <a:ea typeface="Fira Sans OT Medium" panose="020B0503050000020004" pitchFamily="34" charset="0"/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spc="-150" dirty="0">
                <a:latin typeface="+mj-lt"/>
                <a:ea typeface="Fira Sans OT Medium" panose="020B0503050000020004" pitchFamily="34" charset="0"/>
              </a:rPr>
              <a:t>Michał Dudak</a:t>
            </a:r>
          </a:p>
        </p:txBody>
      </p:sp>
    </p:spTree>
    <p:extLst>
      <p:ext uri="{BB962C8B-B14F-4D97-AF65-F5344CB8AC3E}">
        <p14:creationId xmlns:p14="http://schemas.microsoft.com/office/powerpoint/2010/main" val="347920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PCL vs .NET Standard</a:t>
            </a:r>
            <a:endParaRPr lang="pl-PL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796" y="2559004"/>
            <a:ext cx="5145675" cy="1836611"/>
          </a:xfrm>
          <a:prstGeom prst="rect">
            <a:avLst/>
          </a:prstGeom>
        </p:spPr>
      </p:pic>
      <p:sp>
        <p:nvSpPr>
          <p:cNvPr id="5" name="Owal 4"/>
          <p:cNvSpPr/>
          <p:nvPr/>
        </p:nvSpPr>
        <p:spPr>
          <a:xfrm>
            <a:off x="1511051" y="2286000"/>
            <a:ext cx="1687405" cy="1687405"/>
          </a:xfrm>
          <a:prstGeom prst="ellipse">
            <a:avLst/>
          </a:prstGeom>
          <a:solidFill>
            <a:srgbClr val="0066FF">
              <a:alpha val="6862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Owal 6"/>
          <p:cNvSpPr/>
          <p:nvPr/>
        </p:nvSpPr>
        <p:spPr>
          <a:xfrm>
            <a:off x="2693842" y="2286000"/>
            <a:ext cx="1687405" cy="1687405"/>
          </a:xfrm>
          <a:prstGeom prst="ellipse">
            <a:avLst/>
          </a:prstGeom>
          <a:solidFill>
            <a:schemeClr val="accent5">
              <a:lumMod val="75000"/>
              <a:alpha val="6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Owal 7"/>
          <p:cNvSpPr/>
          <p:nvPr/>
        </p:nvSpPr>
        <p:spPr>
          <a:xfrm>
            <a:off x="2102446" y="3129702"/>
            <a:ext cx="1687405" cy="1687405"/>
          </a:xfrm>
          <a:prstGeom prst="ellipse">
            <a:avLst/>
          </a:prstGeom>
          <a:solidFill>
            <a:srgbClr val="33CCFF">
              <a:alpha val="6862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258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62" y="1771650"/>
            <a:ext cx="928687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9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62" y="1771650"/>
            <a:ext cx="9286875" cy="331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20283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Standard is versioned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828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954" y="799748"/>
            <a:ext cx="1051794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interface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NetStandard10 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{}</a:t>
            </a:r>
          </a:p>
          <a:p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interface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NetStandard11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: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NetStandard10 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{}</a:t>
            </a:r>
          </a:p>
          <a:p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// ...</a:t>
            </a:r>
          </a:p>
          <a:p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interface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NetStandard16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: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NetStandard15 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{}</a:t>
            </a:r>
          </a:p>
          <a:p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class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NetFramework46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: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NetStandard13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{}</a:t>
            </a:r>
          </a:p>
          <a:p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class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WindowsPhone81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: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NetStandard12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{}</a:t>
            </a:r>
          </a:p>
          <a:p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class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4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WindowsPhoneSilverlight80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: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NetStandard10</a:t>
            </a:r>
            <a:r>
              <a:rPr lang="en-US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{}</a:t>
            </a:r>
            <a:endParaRPr lang="pl-PL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61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123866"/>
              </p:ext>
            </p:extLst>
          </p:nvPr>
        </p:nvGraphicFramePr>
        <p:xfrm>
          <a:off x="1605079" y="481766"/>
          <a:ext cx="8911174" cy="53333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93359">
                  <a:extLst>
                    <a:ext uri="{9D8B030D-6E8A-4147-A177-3AD203B41FA5}">
                      <a16:colId xmlns:a16="http://schemas.microsoft.com/office/drawing/2014/main" val="210706219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4093999195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1189139896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1630969833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3193719362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3226646314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876786295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2759036417"/>
                    </a:ext>
                  </a:extLst>
                </a:gridCol>
              </a:tblGrid>
              <a:tr h="662664">
                <a:tc rowSpan="2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</a:rPr>
                        <a:t>PLATFORM</a:t>
                      </a:r>
                      <a:endParaRPr lang="pl-PL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.NET Standard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893788081"/>
                  </a:ext>
                </a:extLst>
              </a:tr>
              <a:tr h="487720">
                <a:tc v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364000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.NET </a:t>
                      </a:r>
                      <a:r>
                        <a:rPr lang="pl-PL" sz="15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</a:t>
                      </a:r>
                      <a:r>
                        <a:rPr lang="en-US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(on </a:t>
                      </a:r>
                      <a:r>
                        <a:rPr lang="en-US" sz="15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CoreCLR</a:t>
                      </a:r>
                      <a:r>
                        <a:rPr lang="en-US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15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737130873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.NET Framework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4.5.1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4.6.1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1597489960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</a:t>
                      </a:r>
                      <a:endParaRPr lang="pl-PL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2952532253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Xamarin</a:t>
                      </a:r>
                      <a:r>
                        <a:rPr lang="en-US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iOS/Android</a:t>
                      </a:r>
                      <a:endParaRPr lang="pl-PL" sz="15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10.0/7.0</a:t>
                      </a:r>
                      <a:endParaRPr lang="pl-PL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1627113736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Universal Windows Platform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3613155728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2000604731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 Phone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3554107964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 Phone Silverlight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118539147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05428" y="6030508"/>
            <a:ext cx="7342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/>
              <a:t>https://docs.microsoft.com/en-us/dotnet/articles/standard/library</a:t>
            </a:r>
          </a:p>
        </p:txBody>
      </p:sp>
    </p:spTree>
    <p:extLst>
      <p:ext uri="{BB962C8B-B14F-4D97-AF65-F5344CB8AC3E}">
        <p14:creationId xmlns:p14="http://schemas.microsoft.com/office/powerpoint/2010/main" val="348443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.NET Framework and </a:t>
            </a:r>
            <a:r>
              <a:rPr lang="en-US" dirty="0" err="1"/>
              <a:t>Xamarin</a:t>
            </a:r>
            <a:r>
              <a:rPr lang="en-US" dirty="0"/>
              <a:t> work with .NET Standard libraries today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082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APIs in .NET Standard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015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38818" y="3688702"/>
            <a:ext cx="591437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DEMO</a:t>
            </a:r>
          </a:p>
          <a:p>
            <a:pPr algn="ctr"/>
            <a:r>
              <a:rPr lang="en-US" sz="2000" dirty="0"/>
              <a:t>Creating .NET Standard Libraries and </a:t>
            </a:r>
            <a:r>
              <a:rPr lang="en-US" sz="2000" dirty="0" err="1"/>
              <a:t>NuGet</a:t>
            </a:r>
            <a:r>
              <a:rPr lang="en-US" sz="2000" dirty="0"/>
              <a:t> packages</a:t>
            </a:r>
            <a:endParaRPr lang="pl-PL" sz="2000" dirty="0"/>
          </a:p>
        </p:txBody>
      </p:sp>
      <p:pic>
        <p:nvPicPr>
          <p:cNvPr id="1026" name="Picture 2" descr="File:Visual Studio 2013 Log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616" y="2832133"/>
            <a:ext cx="504769" cy="52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03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bother?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562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533" y="3143497"/>
            <a:ext cx="845850" cy="8458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460307" y="6488668"/>
            <a:ext cx="1731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Icons by </a:t>
            </a:r>
            <a:r>
              <a:rPr lang="en-GB" dirty="0" err="1"/>
              <a:t>Freepik</a:t>
            </a:r>
            <a:endParaRPr lang="pl-PL" dirty="0"/>
          </a:p>
        </p:txBody>
      </p:sp>
      <p:grpSp>
        <p:nvGrpSpPr>
          <p:cNvPr id="18" name="Group 17"/>
          <p:cNvGrpSpPr/>
          <p:nvPr/>
        </p:nvGrpSpPr>
        <p:grpSpPr>
          <a:xfrm>
            <a:off x="5519044" y="2482864"/>
            <a:ext cx="2027425" cy="1601818"/>
            <a:chOff x="5167704" y="2410820"/>
            <a:chExt cx="2027425" cy="1601818"/>
          </a:xfrm>
        </p:grpSpPr>
        <p:pic>
          <p:nvPicPr>
            <p:cNvPr id="10" name="Picture 2" descr="X ALL THE THINGS - .NET ALL THE THINGS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1557" y="2410820"/>
              <a:ext cx="1433572" cy="1075179"/>
            </a:xfrm>
            <a:prstGeom prst="rect">
              <a:avLst/>
            </a:prstGeom>
            <a:noFill/>
            <a:scene3d>
              <a:camera prst="perspectiveLeft" fov="7200000">
                <a:rot lat="0" lon="3000000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7704" y="2957646"/>
              <a:ext cx="1054992" cy="1054992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1907831" y="3029690"/>
            <a:ext cx="2154149" cy="1064228"/>
            <a:chOff x="1521751" y="2948410"/>
            <a:chExt cx="2154149" cy="106422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1751" y="2948410"/>
              <a:ext cx="1054992" cy="105499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9002" y="2957646"/>
              <a:ext cx="1054992" cy="105499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0908" y="2948410"/>
              <a:ext cx="1054992" cy="1054992"/>
            </a:xfrm>
            <a:prstGeom prst="rect">
              <a:avLst/>
            </a:prstGeom>
            <a:effectLst/>
          </p:spPr>
        </p:pic>
      </p:grpSp>
    </p:spTree>
    <p:extLst>
      <p:ext uri="{BB962C8B-B14F-4D97-AF65-F5344CB8AC3E}">
        <p14:creationId xmlns:p14="http://schemas.microsoft.com/office/powerpoint/2010/main" val="74175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4798"/>
            <a:ext cx="10515600" cy="1325563"/>
          </a:xfrm>
        </p:spPr>
        <p:txBody>
          <a:bodyPr/>
          <a:lstStyle/>
          <a:p>
            <a:r>
              <a:rPr lang="en-US" dirty="0"/>
              <a:t>Problems?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 marL="0" indent="0" algn="ctr" fontAlgn="ctr">
              <a:buNone/>
            </a:pPr>
            <a:r>
              <a:rPr lang="en-US" dirty="0"/>
              <a:t>API surface area based on .NET Core 1.0 (13500 APIs)</a:t>
            </a:r>
          </a:p>
          <a:p>
            <a:pPr marL="0" indent="0" algn="ctr" fontAlgn="ctr">
              <a:buNone/>
            </a:pPr>
            <a:r>
              <a:rPr lang="en-US" dirty="0"/>
              <a:t>Hard to port existing .NET Framework libraries</a:t>
            </a:r>
          </a:p>
        </p:txBody>
      </p:sp>
    </p:spTree>
    <p:extLst>
      <p:ext uri="{BB962C8B-B14F-4D97-AF65-F5344CB8AC3E}">
        <p14:creationId xmlns:p14="http://schemas.microsoft.com/office/powerpoint/2010/main" val="92204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.NET Standard</a:t>
            </a:r>
            <a:endParaRPr lang="pl-PL" dirty="0"/>
          </a:p>
        </p:txBody>
      </p:sp>
      <p:sp>
        <p:nvSpPr>
          <p:cNvPr id="3" name="TextBox 2"/>
          <p:cNvSpPr txBox="1"/>
          <p:nvPr/>
        </p:nvSpPr>
        <p:spPr>
          <a:xfrm>
            <a:off x="8662849" y="3562052"/>
            <a:ext cx="1528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+mj-lt"/>
                <a:ea typeface="+mj-ea"/>
                <a:cs typeface="+mj-cs"/>
              </a:rPr>
              <a:t>2.0</a:t>
            </a:r>
            <a:endParaRPr lang="pl-PL" sz="60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5159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6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4798"/>
            <a:ext cx="10515600" cy="1325563"/>
          </a:xfrm>
        </p:spPr>
        <p:txBody>
          <a:bodyPr/>
          <a:lstStyle/>
          <a:p>
            <a:r>
              <a:rPr lang="en-US" dirty="0"/>
              <a:t>.NET Standard 1.x Problems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 marL="0" indent="0" algn="ctr" fontAlgn="ctr">
              <a:buNone/>
            </a:pPr>
            <a:r>
              <a:rPr lang="en-US" dirty="0"/>
              <a:t>API surface area based on .NET Core 1.0 (13500 APIs)</a:t>
            </a:r>
          </a:p>
          <a:p>
            <a:pPr marL="0" indent="0" algn="ctr" fontAlgn="ctr">
              <a:buNone/>
            </a:pPr>
            <a:r>
              <a:rPr lang="en-US" dirty="0"/>
              <a:t>Hard to port existing .NET Framework libraries</a:t>
            </a:r>
          </a:p>
        </p:txBody>
      </p:sp>
    </p:spTree>
    <p:extLst>
      <p:ext uri="{BB962C8B-B14F-4D97-AF65-F5344CB8AC3E}">
        <p14:creationId xmlns:p14="http://schemas.microsoft.com/office/powerpoint/2010/main" val="420750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835378" y="1280228"/>
            <a:ext cx="24811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.NET Standard 2.0</a:t>
            </a:r>
            <a:endParaRPr lang="pl-PL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8023470" y="1651056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almost…</a:t>
            </a:r>
            <a:endParaRPr lang="pl-PL" dirty="0"/>
          </a:p>
        </p:txBody>
      </p:sp>
      <p:sp>
        <p:nvSpPr>
          <p:cNvPr id="6" name="Owal 5"/>
          <p:cNvSpPr/>
          <p:nvPr/>
        </p:nvSpPr>
        <p:spPr>
          <a:xfrm>
            <a:off x="2534632" y="1963669"/>
            <a:ext cx="3776851" cy="3776851"/>
          </a:xfrm>
          <a:prstGeom prst="ellipse">
            <a:avLst/>
          </a:prstGeom>
          <a:solidFill>
            <a:srgbClr val="0066FF">
              <a:alpha val="6862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7" name="Owal 6"/>
          <p:cNvSpPr/>
          <p:nvPr/>
        </p:nvSpPr>
        <p:spPr>
          <a:xfrm>
            <a:off x="5379410" y="1963669"/>
            <a:ext cx="3776851" cy="3776851"/>
          </a:xfrm>
          <a:prstGeom prst="ellipse">
            <a:avLst/>
          </a:prstGeom>
          <a:solidFill>
            <a:schemeClr val="accent5">
              <a:lumMod val="75000"/>
              <a:alpha val="68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extBox 9"/>
          <p:cNvSpPr txBox="1"/>
          <p:nvPr/>
        </p:nvSpPr>
        <p:spPr>
          <a:xfrm>
            <a:off x="2971699" y="3600307"/>
            <a:ext cx="230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.NET Framework</a:t>
            </a:r>
          </a:p>
        </p:txBody>
      </p:sp>
      <p:sp>
        <p:nvSpPr>
          <p:cNvPr id="12" name="TextBox 9"/>
          <p:cNvSpPr txBox="1"/>
          <p:nvPr/>
        </p:nvSpPr>
        <p:spPr>
          <a:xfrm>
            <a:off x="6859198" y="3600307"/>
            <a:ext cx="1258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 err="1"/>
              <a:t>Xamarin</a:t>
            </a:r>
            <a:endParaRPr lang="pl-PL" sz="2400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778225" y="1741893"/>
            <a:ext cx="320712" cy="1153308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19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083" y="3032875"/>
            <a:ext cx="1051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interface</a:t>
            </a:r>
            <a:r>
              <a:rPr lang="en-US" sz="2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NetStandard20</a:t>
            </a:r>
            <a:r>
              <a:rPr lang="en-US" sz="2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: </a:t>
            </a:r>
            <a:r>
              <a:rPr lang="en-US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NetStandard16 </a:t>
            </a:r>
            <a:r>
              <a:rPr lang="en-US" sz="2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{}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68935" y="2062388"/>
            <a:ext cx="10558238" cy="2864304"/>
          </a:xfrm>
        </p:spPr>
        <p:txBody>
          <a:bodyPr>
            <a:normAutofit/>
          </a:bodyPr>
          <a:lstStyle/>
          <a:p>
            <a:r>
              <a:rPr lang="en-US" sz="3600" dirty="0"/>
              <a:t>.NET Standard 2.0 is a strict superset of 1.6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33207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68935" y="2062388"/>
            <a:ext cx="10558238" cy="2864304"/>
          </a:xfrm>
        </p:spPr>
        <p:txBody>
          <a:bodyPr>
            <a:normAutofit/>
          </a:bodyPr>
          <a:lstStyle/>
          <a:p>
            <a:r>
              <a:rPr lang="en-US" sz="4800" dirty="0"/>
              <a:t>~20000 APIs added in 2.0</a:t>
            </a:r>
            <a:br>
              <a:rPr lang="en-US" sz="4800" dirty="0"/>
            </a:br>
            <a:r>
              <a:rPr lang="en-US" sz="4000" dirty="0"/>
              <a:t>(32638 vs 13501)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249546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929515" y="481766"/>
          <a:ext cx="8911174" cy="53333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93359">
                  <a:extLst>
                    <a:ext uri="{9D8B030D-6E8A-4147-A177-3AD203B41FA5}">
                      <a16:colId xmlns:a16="http://schemas.microsoft.com/office/drawing/2014/main" val="210706219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4093999195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1189139896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1630969833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3193719362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3226646314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876786295"/>
                    </a:ext>
                  </a:extLst>
                </a:gridCol>
                <a:gridCol w="902545">
                  <a:extLst>
                    <a:ext uri="{9D8B030D-6E8A-4147-A177-3AD203B41FA5}">
                      <a16:colId xmlns:a16="http://schemas.microsoft.com/office/drawing/2014/main" val="2759036417"/>
                    </a:ext>
                  </a:extLst>
                </a:gridCol>
              </a:tblGrid>
              <a:tr h="662664">
                <a:tc rowSpan="2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</a:rPr>
                        <a:t>PLATFORM</a:t>
                      </a:r>
                      <a:endParaRPr lang="pl-PL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.NET Standard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893788081"/>
                  </a:ext>
                </a:extLst>
              </a:tr>
              <a:tr h="487720">
                <a:tc v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364000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.NET </a:t>
                      </a:r>
                      <a:r>
                        <a:rPr lang="pl-PL" sz="15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</a:t>
                      </a:r>
                      <a:r>
                        <a:rPr lang="en-US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(on </a:t>
                      </a:r>
                      <a:r>
                        <a:rPr lang="en-US" sz="15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CoreCLR</a:t>
                      </a:r>
                      <a:r>
                        <a:rPr lang="en-US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15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737130873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.NET Framework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4.5.1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4.6.1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1597489960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</a:t>
                      </a:r>
                      <a:endParaRPr lang="pl-PL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2952532253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Xamarin</a:t>
                      </a:r>
                      <a:r>
                        <a:rPr lang="en-US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iOS/Android</a:t>
                      </a:r>
                      <a:endParaRPr lang="pl-PL" sz="15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10.0/7.0</a:t>
                      </a:r>
                      <a:endParaRPr lang="pl-PL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1627113736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Universal Windows Platform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3613155728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2000604731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 Phone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3554107964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 Phone Silverlight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118539147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19577" y="6030508"/>
            <a:ext cx="7342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/>
              <a:t>https://docs.microsoft.com/en-us/dotnet/articles/standard/library</a:t>
            </a:r>
          </a:p>
        </p:txBody>
      </p:sp>
    </p:spTree>
    <p:extLst>
      <p:ext uri="{BB962C8B-B14F-4D97-AF65-F5344CB8AC3E}">
        <p14:creationId xmlns:p14="http://schemas.microsoft.com/office/powerpoint/2010/main" val="25091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19577" y="6030508"/>
            <a:ext cx="73429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/>
              <a:t>https://docs.microsoft.com/en-us/dotnet/articles/standard/library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929515" y="481766"/>
          <a:ext cx="9819481" cy="53333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94881">
                  <a:extLst>
                    <a:ext uri="{9D8B030D-6E8A-4147-A177-3AD203B41FA5}">
                      <a16:colId xmlns:a16="http://schemas.microsoft.com/office/drawing/2014/main" val="210706219"/>
                    </a:ext>
                  </a:extLst>
                </a:gridCol>
                <a:gridCol w="903075">
                  <a:extLst>
                    <a:ext uri="{9D8B030D-6E8A-4147-A177-3AD203B41FA5}">
                      <a16:colId xmlns:a16="http://schemas.microsoft.com/office/drawing/2014/main" val="4093999195"/>
                    </a:ext>
                  </a:extLst>
                </a:gridCol>
                <a:gridCol w="903075">
                  <a:extLst>
                    <a:ext uri="{9D8B030D-6E8A-4147-A177-3AD203B41FA5}">
                      <a16:colId xmlns:a16="http://schemas.microsoft.com/office/drawing/2014/main" val="1189139896"/>
                    </a:ext>
                  </a:extLst>
                </a:gridCol>
                <a:gridCol w="903075">
                  <a:extLst>
                    <a:ext uri="{9D8B030D-6E8A-4147-A177-3AD203B41FA5}">
                      <a16:colId xmlns:a16="http://schemas.microsoft.com/office/drawing/2014/main" val="1630969833"/>
                    </a:ext>
                  </a:extLst>
                </a:gridCol>
                <a:gridCol w="903075">
                  <a:extLst>
                    <a:ext uri="{9D8B030D-6E8A-4147-A177-3AD203B41FA5}">
                      <a16:colId xmlns:a16="http://schemas.microsoft.com/office/drawing/2014/main" val="3193719362"/>
                    </a:ext>
                  </a:extLst>
                </a:gridCol>
                <a:gridCol w="903075">
                  <a:extLst>
                    <a:ext uri="{9D8B030D-6E8A-4147-A177-3AD203B41FA5}">
                      <a16:colId xmlns:a16="http://schemas.microsoft.com/office/drawing/2014/main" val="3226646314"/>
                    </a:ext>
                  </a:extLst>
                </a:gridCol>
                <a:gridCol w="903075">
                  <a:extLst>
                    <a:ext uri="{9D8B030D-6E8A-4147-A177-3AD203B41FA5}">
                      <a16:colId xmlns:a16="http://schemas.microsoft.com/office/drawing/2014/main" val="876786295"/>
                    </a:ext>
                  </a:extLst>
                </a:gridCol>
                <a:gridCol w="903075">
                  <a:extLst>
                    <a:ext uri="{9D8B030D-6E8A-4147-A177-3AD203B41FA5}">
                      <a16:colId xmlns:a16="http://schemas.microsoft.com/office/drawing/2014/main" val="2759036417"/>
                    </a:ext>
                  </a:extLst>
                </a:gridCol>
                <a:gridCol w="903075">
                  <a:extLst>
                    <a:ext uri="{9D8B030D-6E8A-4147-A177-3AD203B41FA5}">
                      <a16:colId xmlns:a16="http://schemas.microsoft.com/office/drawing/2014/main" val="2773157525"/>
                    </a:ext>
                  </a:extLst>
                </a:gridCol>
              </a:tblGrid>
              <a:tr h="662664">
                <a:tc rowSpan="2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dirty="0">
                          <a:solidFill>
                            <a:schemeClr val="bg1"/>
                          </a:solidFill>
                          <a:effectLst/>
                        </a:rPr>
                        <a:t>PLATFORM</a:t>
                      </a:r>
                      <a:endParaRPr lang="pl-PL" sz="15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 </a:t>
                      </a: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.NET Standard</a:t>
                      </a:r>
                    </a:p>
                  </a:txBody>
                  <a:tcPr marL="108000" marR="48270" marT="108000" marB="48270"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 h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>
                    <a:solidFill>
                      <a:schemeClr val="bg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788081"/>
                  </a:ext>
                </a:extLst>
              </a:tr>
              <a:tr h="487720">
                <a:tc vMerge="1"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l-PL" sz="1400" b="1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2.0</a:t>
                      </a:r>
                      <a:endParaRPr lang="pl-PL" sz="15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364000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.NET </a:t>
                      </a:r>
                      <a:r>
                        <a:rPr lang="pl-PL" sz="15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</a:t>
                      </a:r>
                      <a:r>
                        <a:rPr lang="en-US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(on </a:t>
                      </a:r>
                      <a:r>
                        <a:rPr lang="en-US" sz="15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CoreCLR</a:t>
                      </a:r>
                      <a:r>
                        <a:rPr lang="en-US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pl-PL" sz="15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vNext</a:t>
                      </a:r>
                      <a:endParaRPr lang="pl-PL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737130873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.NET Framework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4.5.1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4.6.1</a:t>
                      </a: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1597489960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Mono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4.6</a:t>
                      </a:r>
                      <a:endParaRPr lang="pl-PL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vNext</a:t>
                      </a:r>
                      <a:endParaRPr lang="pl-PL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2952532253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Xamarin</a:t>
                      </a:r>
                      <a:r>
                        <a:rPr lang="en-US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iOS/Android</a:t>
                      </a:r>
                      <a:endParaRPr lang="pl-PL" sz="15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10.0/7.0</a:t>
                      </a:r>
                      <a:endParaRPr lang="pl-PL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vNext</a:t>
                      </a:r>
                      <a:endParaRPr lang="pl-PL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1627113736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Universal Windows </a:t>
                      </a:r>
                      <a:r>
                        <a:rPr lang="pl-PL" sz="150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Platfor</a:t>
                      </a:r>
                      <a:r>
                        <a:rPr lang="en-US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pl-PL" sz="15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vNext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3613155728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2000604731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 Phone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IV_mathan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3554107964"/>
                  </a:ext>
                </a:extLst>
              </a:tr>
              <a:tr h="52286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Windows Phone Silverlight</a:t>
                      </a:r>
                    </a:p>
                  </a:txBody>
                  <a:tcPr marL="108000" marR="48270" marT="48270" marB="4827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8.0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8270" marR="48270" marT="48270" marB="48270" anchor="ctr"/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270" marR="48270" marT="48270" marB="48270" anchor="ctr"/>
                </a:tc>
                <a:extLst>
                  <a:ext uri="{0D108BD9-81ED-4DB2-BD59-A6C34878D82A}">
                    <a16:rowId xmlns:a16="http://schemas.microsoft.com/office/drawing/2014/main" val="118539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17140"/>
      </p:ext>
    </p:extLst>
  </p:cSld>
  <p:clrMapOvr>
    <a:masterClrMapping/>
  </p:clrMapOvr>
  <p:transition spd="slow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Portability shim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We will be able to reference .NET Framework libraries from</a:t>
            </a:r>
          </a:p>
          <a:p>
            <a:pPr algn="ctr"/>
            <a:r>
              <a:rPr lang="en-US" dirty="0"/>
              <a:t>.NET Standard 2.0 libraries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92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With the next version of Visual Studio (Dev15)</a:t>
            </a:r>
          </a:p>
          <a:p>
            <a:pPr marL="0" indent="0" algn="ctr">
              <a:buNone/>
            </a:pPr>
            <a:r>
              <a:rPr lang="en-US" dirty="0"/>
              <a:t>TBA, possibly early next year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.NET Core 1.1 – later this year</a:t>
            </a:r>
            <a:endParaRPr lang="pl-P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5791"/>
            <a:ext cx="10515600" cy="1325563"/>
          </a:xfrm>
        </p:spPr>
        <p:txBody>
          <a:bodyPr/>
          <a:lstStyle/>
          <a:p>
            <a:r>
              <a:rPr lang="en-US" dirty="0"/>
              <a:t>When?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779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X ALL THE THINGS - .NET ALL THE TH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097" y="1825625"/>
            <a:ext cx="3799485" cy="2849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181600" cy="1325563"/>
          </a:xfrm>
        </p:spPr>
        <p:txBody>
          <a:bodyPr/>
          <a:lstStyle/>
          <a:p>
            <a:pPr algn="ctr"/>
            <a:r>
              <a:rPr lang="en-US" dirty="0">
                <a:ea typeface="Fira Sans OT Medium" panose="020B0503050000020004" pitchFamily="34" charset="0"/>
              </a:rPr>
              <a:t>MICHAŁ DUDAK</a:t>
            </a:r>
            <a:endParaRPr lang="pl-PL" dirty="0">
              <a:ea typeface="Fira Sans OT Medium" panose="020B05030500000200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Technical Advisor</a:t>
            </a:r>
          </a:p>
          <a:p>
            <a:pPr marL="0" indent="0" algn="ctr">
              <a:buNone/>
            </a:pPr>
            <a:r>
              <a:rPr lang="en-US" dirty="0"/>
              <a:t>Future Processing</a:t>
            </a:r>
          </a:p>
          <a:p>
            <a:pPr marL="0" indent="0" algn="ctr">
              <a:buNone/>
            </a:pPr>
            <a:r>
              <a:rPr lang="en-US" dirty="0"/>
              <a:t>Gliwice, Poland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.NET Developer for ~8 years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/>
              <a:t>@</a:t>
            </a:r>
            <a:r>
              <a:rPr lang="en-US" sz="2000" dirty="0" err="1"/>
              <a:t>michaldudak</a:t>
            </a:r>
            <a:r>
              <a:rPr lang="en-US" sz="2000" dirty="0"/>
              <a:t>	</a:t>
            </a:r>
            <a:r>
              <a:rPr lang="pl-PL" sz="2000" dirty="0"/>
              <a:t>           </a:t>
            </a:r>
            <a:r>
              <a:rPr lang="en-US" sz="2000" dirty="0"/>
              <a:t>http://dudak.me</a:t>
            </a:r>
            <a:endParaRPr lang="pl-PL" sz="20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13696"/>
            <a:ext cx="401822" cy="40182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947" y="5502212"/>
            <a:ext cx="410964" cy="41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6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8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800" dirty="0"/>
              <a:t>github.com/</a:t>
            </a:r>
            <a:r>
              <a:rPr lang="pl-PL" sz="4800" dirty="0" err="1"/>
              <a:t>dotnet</a:t>
            </a:r>
            <a:r>
              <a:rPr lang="pl-PL" sz="4800" dirty="0"/>
              <a:t>/standard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824" y="2004526"/>
            <a:ext cx="1082352" cy="108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7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Adopt 1.x or wait?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744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515348"/>
            <a:ext cx="10515600" cy="1325563"/>
          </a:xfrm>
        </p:spPr>
        <p:txBody>
          <a:bodyPr/>
          <a:lstStyle/>
          <a:p>
            <a:r>
              <a:rPr lang="en-US" dirty="0"/>
              <a:t>TL;DL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 anchor="ctr"/>
          <a:lstStyle/>
          <a:p>
            <a:pPr>
              <a:buClr>
                <a:schemeClr val="accent6"/>
              </a:buClr>
            </a:pPr>
            <a:r>
              <a:rPr lang="en-US" dirty="0"/>
              <a:t>.NET Standard is the new PCL</a:t>
            </a:r>
          </a:p>
          <a:p>
            <a:pPr>
              <a:buClr>
                <a:schemeClr val="accent6"/>
              </a:buClr>
            </a:pPr>
            <a:r>
              <a:rPr lang="en-US" dirty="0"/>
              <a:t>Library authors are using it already</a:t>
            </a:r>
          </a:p>
          <a:p>
            <a:pPr>
              <a:buClr>
                <a:schemeClr val="accent6"/>
              </a:buClr>
            </a:pPr>
            <a:r>
              <a:rPr lang="en-US" dirty="0"/>
              <a:t>.NET Standard 2.0 will be implemented by .NET Framework, .NET Core, UWP and </a:t>
            </a:r>
            <a:r>
              <a:rPr lang="en-US" dirty="0" err="1"/>
              <a:t>Xamarin</a:t>
            </a:r>
            <a:r>
              <a:rPr lang="en-US" dirty="0"/>
              <a:t> </a:t>
            </a:r>
            <a:r>
              <a:rPr lang="en-US" dirty="0" err="1"/>
              <a:t>platorms</a:t>
            </a:r>
            <a:endParaRPr lang="en-US" dirty="0"/>
          </a:p>
          <a:p>
            <a:pPr>
              <a:buClr>
                <a:schemeClr val="accent6"/>
              </a:buClr>
            </a:pPr>
            <a:r>
              <a:rPr lang="en-US" dirty="0"/>
              <a:t>See </a:t>
            </a:r>
            <a:r>
              <a:rPr lang="pl-PL" dirty="0"/>
              <a:t>github.com/</a:t>
            </a:r>
            <a:r>
              <a:rPr lang="pl-PL" dirty="0" err="1"/>
              <a:t>dotnet</a:t>
            </a:r>
            <a:r>
              <a:rPr lang="pl-PL" dirty="0"/>
              <a:t>/standard</a:t>
            </a:r>
            <a:r>
              <a:rPr lang="en-US" dirty="0"/>
              <a:t> and follow </a:t>
            </a:r>
            <a:r>
              <a:rPr lang="en-US" dirty="0" err="1"/>
              <a:t>Immo</a:t>
            </a:r>
            <a:r>
              <a:rPr lang="en-US" dirty="0"/>
              <a:t> </a:t>
            </a:r>
            <a:r>
              <a:rPr lang="en-US" dirty="0" err="1"/>
              <a:t>Landwerth</a:t>
            </a:r>
            <a:r>
              <a:rPr lang="en-US" dirty="0"/>
              <a:t> (@</a:t>
            </a:r>
            <a:r>
              <a:rPr lang="en-US" dirty="0" err="1"/>
              <a:t>terrajobst</a:t>
            </a:r>
            <a:r>
              <a:rPr lang="en-US" dirty="0"/>
              <a:t>) for the latest news on .NET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01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  <a:endParaRPr lang="pl-P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20538"/>
            <a:ext cx="10515600" cy="722766"/>
          </a:xfrm>
        </p:spPr>
        <p:txBody>
          <a:bodyPr/>
          <a:lstStyle/>
          <a:p>
            <a:pPr algn="ctr"/>
            <a:r>
              <a:rPr lang="en-US" dirty="0"/>
              <a:t>@</a:t>
            </a:r>
            <a:r>
              <a:rPr lang="en-US" dirty="0" err="1"/>
              <a:t>michaldudak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871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7558699" y="5128426"/>
            <a:ext cx="42065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pl-PL" sz="3200" b="1" kern="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net.developerdays.pl</a:t>
            </a:r>
          </a:p>
          <a:p>
            <a:pPr defTabSz="1219170"/>
            <a:r>
              <a:rPr lang="pl-PL" sz="3200" b="1" kern="0" dirty="0">
                <a:solidFill>
                  <a:srgbClr val="C000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@DeveloperDaysPL</a:t>
            </a:r>
          </a:p>
        </p:txBody>
      </p:sp>
      <p:pic>
        <p:nvPicPr>
          <p:cNvPr id="12" name="Obraz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5857" y="1097280"/>
            <a:ext cx="6039423" cy="275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50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 txBox="1">
            <a:spLocks/>
          </p:cNvSpPr>
          <p:nvPr/>
        </p:nvSpPr>
        <p:spPr bwMode="auto">
          <a:xfrm>
            <a:off x="3456518" y="174836"/>
            <a:ext cx="5278967" cy="63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l-PL" sz="4267" b="1" dirty="0"/>
              <a:t>Sponsors and Partners</a:t>
            </a:r>
            <a:endParaRPr lang="pl-PL" sz="4800" b="1" dirty="0"/>
          </a:p>
        </p:txBody>
      </p:sp>
      <p:sp>
        <p:nvSpPr>
          <p:cNvPr id="10" name="Prostokąt z rogami zaokrąglonymi z jednej strony 9"/>
          <p:cNvSpPr/>
          <p:nvPr/>
        </p:nvSpPr>
        <p:spPr>
          <a:xfrm rot="5400000">
            <a:off x="9416474" y="2151278"/>
            <a:ext cx="358085" cy="3383516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2133" b="1" dirty="0">
                <a:solidFill>
                  <a:schemeClr val="tx1"/>
                </a:solidFill>
              </a:rPr>
              <a:t>Silver </a:t>
            </a:r>
            <a:r>
              <a:rPr lang="pl-PL" sz="2133" b="1" dirty="0" err="1">
                <a:solidFill>
                  <a:schemeClr val="tx1"/>
                </a:solidFill>
              </a:rPr>
              <a:t>Sponsors</a:t>
            </a:r>
            <a:endParaRPr lang="pl-PL" sz="2133" b="1" dirty="0">
              <a:solidFill>
                <a:schemeClr val="tx1"/>
              </a:solidFill>
            </a:endParaRPr>
          </a:p>
        </p:txBody>
      </p:sp>
      <p:grpSp>
        <p:nvGrpSpPr>
          <p:cNvPr id="2" name="Grupa 1"/>
          <p:cNvGrpSpPr/>
          <p:nvPr/>
        </p:nvGrpSpPr>
        <p:grpSpPr>
          <a:xfrm>
            <a:off x="1784394" y="1597471"/>
            <a:ext cx="8623215" cy="1792916"/>
            <a:chOff x="1310475" y="1198103"/>
            <a:chExt cx="6467411" cy="1344687"/>
          </a:xfrm>
        </p:grpSpPr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482" y="1198103"/>
              <a:ext cx="2538404" cy="1344687"/>
            </a:xfrm>
            <a:prstGeom prst="rect">
              <a:avLst/>
            </a:prstGeom>
          </p:spPr>
        </p:pic>
        <p:pic>
          <p:nvPicPr>
            <p:cNvPr id="15" name="Obraz 14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10475" y="1311665"/>
              <a:ext cx="3140364" cy="959641"/>
            </a:xfrm>
            <a:prstGeom prst="rect">
              <a:avLst/>
            </a:prstGeom>
          </p:spPr>
        </p:pic>
      </p:grpSp>
      <p:sp>
        <p:nvSpPr>
          <p:cNvPr id="24" name="Prostokąt z rogami zaokrąglonymi z jednej strony 23"/>
          <p:cNvSpPr/>
          <p:nvPr/>
        </p:nvSpPr>
        <p:spPr>
          <a:xfrm rot="5400000">
            <a:off x="5943779" y="-1098195"/>
            <a:ext cx="358085" cy="4661669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2133" b="1" dirty="0">
                <a:solidFill>
                  <a:schemeClr val="tx1"/>
                </a:solidFill>
              </a:rPr>
              <a:t>Strategic </a:t>
            </a:r>
            <a:r>
              <a:rPr lang="pl-PL" sz="2133" b="1" dirty="0" err="1">
                <a:solidFill>
                  <a:schemeClr val="tx1"/>
                </a:solidFill>
              </a:rPr>
              <a:t>Sponsors</a:t>
            </a:r>
            <a:endParaRPr lang="pl-PL" sz="2133" b="1" dirty="0">
              <a:solidFill>
                <a:schemeClr val="tx1"/>
              </a:solidFill>
            </a:endParaRPr>
          </a:p>
        </p:txBody>
      </p:sp>
      <p:sp>
        <p:nvSpPr>
          <p:cNvPr id="25" name="Prostokąt z rogami zaokrąglonymi z jednej strony 24"/>
          <p:cNvSpPr/>
          <p:nvPr/>
        </p:nvSpPr>
        <p:spPr>
          <a:xfrm rot="5400000">
            <a:off x="3309315" y="2188609"/>
            <a:ext cx="358085" cy="3383516"/>
          </a:xfrm>
          <a:prstGeom prst="round2SameRect">
            <a:avLst>
              <a:gd name="adj1" fmla="val 21627"/>
              <a:gd name="adj2" fmla="val 24463"/>
            </a:avLst>
          </a:prstGeom>
          <a:solidFill>
            <a:schemeClr val="bg2">
              <a:lumMod val="75000"/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2133" b="1" dirty="0">
                <a:solidFill>
                  <a:schemeClr val="tx1"/>
                </a:solidFill>
              </a:rPr>
              <a:t>Gold</a:t>
            </a:r>
            <a:r>
              <a:rPr lang="pl-PL" sz="2133" b="1" dirty="0">
                <a:solidFill>
                  <a:schemeClr val="bg1"/>
                </a:solidFill>
              </a:rPr>
              <a:t> </a:t>
            </a:r>
            <a:r>
              <a:rPr lang="pl-PL" sz="2133" b="1" dirty="0" err="1">
                <a:solidFill>
                  <a:schemeClr val="tx1"/>
                </a:solidFill>
              </a:rPr>
              <a:t>Sponsors</a:t>
            </a:r>
            <a:endParaRPr lang="pl-PL" sz="2133" b="1" dirty="0">
              <a:solidFill>
                <a:schemeClr val="tx1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467356" y="4320213"/>
            <a:ext cx="6042003" cy="2054683"/>
            <a:chOff x="350517" y="3240160"/>
            <a:chExt cx="4531502" cy="1541012"/>
          </a:xfrm>
        </p:grpSpPr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1542" y="3240160"/>
              <a:ext cx="1450477" cy="752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Obraz 1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0517" y="3348868"/>
              <a:ext cx="2816951" cy="474256"/>
            </a:xfrm>
            <a:prstGeom prst="rect">
              <a:avLst/>
            </a:prstGeom>
          </p:spPr>
        </p:pic>
        <p:pic>
          <p:nvPicPr>
            <p:cNvPr id="3" name="Obraz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504143" y="4347584"/>
              <a:ext cx="2277635" cy="311677"/>
            </a:xfrm>
            <a:prstGeom prst="rect">
              <a:avLst/>
            </a:prstGeom>
          </p:spPr>
        </p:pic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0517" y="4225673"/>
              <a:ext cx="1720692" cy="555499"/>
            </a:xfrm>
            <a:prstGeom prst="rect">
              <a:avLst/>
            </a:prstGeom>
          </p:spPr>
        </p:pic>
      </p:grpSp>
      <p:grpSp>
        <p:nvGrpSpPr>
          <p:cNvPr id="12" name="Grupa 11"/>
          <p:cNvGrpSpPr/>
          <p:nvPr/>
        </p:nvGrpSpPr>
        <p:grpSpPr>
          <a:xfrm>
            <a:off x="7296329" y="4378537"/>
            <a:ext cx="4655948" cy="2457204"/>
            <a:chOff x="5472246" y="3283902"/>
            <a:chExt cx="3491961" cy="1842903"/>
          </a:xfrm>
        </p:grpSpPr>
        <p:pic>
          <p:nvPicPr>
            <p:cNvPr id="17" name="Obraz 16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51148" y="3283902"/>
              <a:ext cx="1569880" cy="364179"/>
            </a:xfrm>
            <a:prstGeom prst="rect">
              <a:avLst/>
            </a:prstGeom>
          </p:spPr>
        </p:pic>
        <p:pic>
          <p:nvPicPr>
            <p:cNvPr id="18" name="Obraz 17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72246" y="3304456"/>
              <a:ext cx="1759427" cy="323069"/>
            </a:xfrm>
            <a:prstGeom prst="rect">
              <a:avLst/>
            </a:prstGeom>
          </p:spPr>
        </p:pic>
        <p:pic>
          <p:nvPicPr>
            <p:cNvPr id="19" name="Obraz 18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585230" y="3873559"/>
              <a:ext cx="1533459" cy="416671"/>
            </a:xfrm>
            <a:prstGeom prst="rect">
              <a:avLst/>
            </a:prstGeom>
          </p:spPr>
        </p:pic>
        <p:pic>
          <p:nvPicPr>
            <p:cNvPr id="26" name="Obraz 25"/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62900" y="4435249"/>
              <a:ext cx="1178118" cy="691556"/>
            </a:xfrm>
            <a:prstGeom prst="rect">
              <a:avLst/>
            </a:prstGeom>
          </p:spPr>
        </p:pic>
        <p:pic>
          <p:nvPicPr>
            <p:cNvPr id="1028" name="Picture 4" descr="Znalezione obrazy dla zapytania millenium bank logo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17520" y="4614189"/>
              <a:ext cx="1437137" cy="333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1148" y="4011603"/>
              <a:ext cx="1613059" cy="1405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08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history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664019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13.02.2002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450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73682" y="1146160"/>
            <a:ext cx="35299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.NET Compact Framework</a:t>
            </a:r>
            <a:endParaRPr lang="pl-P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22301" y="3008245"/>
            <a:ext cx="3074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.NET Micro Framework</a:t>
            </a:r>
            <a:endParaRPr lang="pl-P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830985" y="3861892"/>
            <a:ext cx="1485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Silverlight</a:t>
            </a:r>
            <a:endParaRPr lang="pl-P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02694" y="4475208"/>
            <a:ext cx="2248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Windows Phone</a:t>
            </a:r>
            <a:endParaRPr lang="pl-P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267706" y="1932501"/>
            <a:ext cx="5407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.NET Framework for Windows Store Apps</a:t>
            </a:r>
            <a:endParaRPr lang="pl-P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08779" y="4812291"/>
            <a:ext cx="820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XBox</a:t>
            </a:r>
            <a:endParaRPr lang="pl-P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30985" y="2823579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UWP</a:t>
            </a:r>
            <a:endParaRPr lang="pl-PL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375113" y="1146160"/>
            <a:ext cx="909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Mono</a:t>
            </a:r>
            <a:endParaRPr lang="pl-PL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121468" y="5186685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Unity</a:t>
            </a:r>
            <a:endParaRPr lang="pl-PL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186610" y="3299902"/>
            <a:ext cx="1443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.NET Core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336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4225" y="3688702"/>
            <a:ext cx="172354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DEMO</a:t>
            </a:r>
          </a:p>
          <a:p>
            <a:pPr algn="ctr"/>
            <a:r>
              <a:rPr lang="en-US" sz="2000" dirty="0"/>
              <a:t>Class Libraries</a:t>
            </a:r>
            <a:endParaRPr lang="pl-PL" sz="2000" dirty="0"/>
          </a:p>
        </p:txBody>
      </p:sp>
      <p:pic>
        <p:nvPicPr>
          <p:cNvPr id="1026" name="Picture 2" descr="File:Visual Studio 2013 Log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616" y="2832133"/>
            <a:ext cx="504769" cy="52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18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751225"/>
              </p:ext>
            </p:extLst>
          </p:nvPr>
        </p:nvGraphicFramePr>
        <p:xfrm>
          <a:off x="1078603" y="472751"/>
          <a:ext cx="9343052" cy="581141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770789">
                  <a:extLst>
                    <a:ext uri="{9D8B030D-6E8A-4147-A177-3AD203B41FA5}">
                      <a16:colId xmlns:a16="http://schemas.microsoft.com/office/drawing/2014/main" val="2771836562"/>
                    </a:ext>
                  </a:extLst>
                </a:gridCol>
                <a:gridCol w="1270823">
                  <a:extLst>
                    <a:ext uri="{9D8B030D-6E8A-4147-A177-3AD203B41FA5}">
                      <a16:colId xmlns:a16="http://schemas.microsoft.com/office/drawing/2014/main" val="4220084824"/>
                    </a:ext>
                  </a:extLst>
                </a:gridCol>
                <a:gridCol w="3301440">
                  <a:extLst>
                    <a:ext uri="{9D8B030D-6E8A-4147-A177-3AD203B41FA5}">
                      <a16:colId xmlns:a16="http://schemas.microsoft.com/office/drawing/2014/main" val="3360850940"/>
                    </a:ext>
                  </a:extLst>
                </a:gridCol>
              </a:tblGrid>
              <a:tr h="1348350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.NET Framework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pl-PL" sz="1200" dirty="0">
                          <a:effectLst/>
                        </a:rPr>
                        <a:t>et</a:t>
                      </a:r>
                      <a:endParaRPr lang="pl-PL" sz="1200" dirty="0">
                        <a:solidFill>
                          <a:srgbClr val="333333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net11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net20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net35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net40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net403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net45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net451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net452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net46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net461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net462</a:t>
                      </a:r>
                      <a:endParaRPr lang="pl-PL" sz="800" dirty="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09669"/>
                  </a:ext>
                </a:extLst>
              </a:tr>
              <a:tr h="521339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.NET </a:t>
                      </a:r>
                      <a:r>
                        <a:rPr lang="pl-PL" sz="1200" dirty="0" err="1">
                          <a:effectLst/>
                        </a:rPr>
                        <a:t>Core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</a:t>
                      </a:r>
                      <a:r>
                        <a:rPr lang="pl-PL" sz="1200" dirty="0" err="1">
                          <a:effectLst/>
                        </a:rPr>
                        <a:t>etcore</a:t>
                      </a:r>
                      <a:endParaRPr lang="pl-PL" sz="1200" dirty="0">
                        <a:solidFill>
                          <a:srgbClr val="333333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netcore (equivalent to netcore45)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netcore45 (equivalent to win8)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netcore451 (equivalent to win81)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netcore50</a:t>
                      </a:r>
                      <a:endParaRPr lang="pl-PL" sz="80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774550"/>
                  </a:ext>
                </a:extLst>
              </a:tr>
              <a:tr h="48717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.NET </a:t>
                      </a:r>
                      <a:r>
                        <a:rPr lang="pl-PL" sz="1200" dirty="0" err="1">
                          <a:effectLst/>
                        </a:rPr>
                        <a:t>MicroFramework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netmf</a:t>
                      </a:r>
                      <a:endParaRPr lang="pl-PL" sz="1200">
                        <a:solidFill>
                          <a:srgbClr val="333333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netmf</a:t>
                      </a:r>
                      <a:endParaRPr lang="pl-PL" sz="80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320713"/>
                  </a:ext>
                </a:extLst>
              </a:tr>
              <a:tr h="56475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Windows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win</a:t>
                      </a:r>
                      <a:endParaRPr lang="pl-PL" sz="1200">
                        <a:solidFill>
                          <a:srgbClr val="333333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win (</a:t>
                      </a:r>
                      <a:r>
                        <a:rPr lang="pl-PL" sz="8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equivalent</a:t>
                      </a: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 to win8)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win8 (</a:t>
                      </a:r>
                      <a:r>
                        <a:rPr lang="pl-PL" sz="8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equivalent</a:t>
                      </a: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 to netcore45)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win81 (</a:t>
                      </a:r>
                      <a:r>
                        <a:rPr lang="pl-PL" sz="800" dirty="0" err="1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equivalent</a:t>
                      </a: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 to netcore451)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win10</a:t>
                      </a:r>
                      <a:endParaRPr lang="pl-PL" sz="800" dirty="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9291890"/>
                  </a:ext>
                </a:extLst>
              </a:tr>
              <a:tr h="40319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Silverlight</a:t>
                      </a:r>
                      <a:r>
                        <a:rPr lang="en-US" sz="1200" dirty="0">
                          <a:effectLst/>
                        </a:rPr>
                        <a:t>  </a:t>
                      </a: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sl</a:t>
                      </a:r>
                      <a:endParaRPr lang="pl-PL" sz="1200">
                        <a:solidFill>
                          <a:srgbClr val="333333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sl4</a:t>
                      </a:r>
                      <a:r>
                        <a:rPr lang="en-US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pl-PL" sz="800" dirty="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</a:endParaRP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sl5</a:t>
                      </a:r>
                      <a:r>
                        <a:rPr lang="en-US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 </a:t>
                      </a:r>
                      <a:endParaRPr lang="pl-PL" sz="800" dirty="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974203"/>
                  </a:ext>
                </a:extLst>
              </a:tr>
              <a:tr h="757628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Windows Phone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wp</a:t>
                      </a:r>
                      <a:endParaRPr lang="pl-PL" sz="1200">
                        <a:solidFill>
                          <a:srgbClr val="333333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wp (equivalent to wp7)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wp7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wp75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wp8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wp81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wpa81</a:t>
                      </a:r>
                      <a:endParaRPr lang="pl-PL" sz="80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113012"/>
                  </a:ext>
                </a:extLst>
              </a:tr>
              <a:tr h="344292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Universal Windows Platform</a:t>
                      </a:r>
                      <a:endParaRPr lang="en-US" sz="1200" dirty="0">
                        <a:effectLst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uap</a:t>
                      </a:r>
                      <a:endParaRPr lang="pl-PL" sz="1200">
                        <a:solidFill>
                          <a:srgbClr val="333333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uap (equivalent to uap10)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uap10</a:t>
                      </a:r>
                      <a:endParaRPr lang="pl-PL" sz="80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077577"/>
                  </a:ext>
                </a:extLst>
              </a:tr>
              <a:tr h="875773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.NET Standard</a:t>
                      </a: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netstandard</a:t>
                      </a:r>
                      <a:endParaRPr lang="pl-PL" sz="1200">
                        <a:solidFill>
                          <a:srgbClr val="333333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netstandard10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netstandard11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netstandard12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netstandard13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netstandard14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netstandard15</a:t>
                      </a:r>
                    </a:p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</a:t>
                      </a: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etstandard16</a:t>
                      </a:r>
                      <a:endParaRPr lang="pl-PL" sz="800" dirty="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618291"/>
                  </a:ext>
                </a:extLst>
              </a:tr>
              <a:tr h="403195"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.NET </a:t>
                      </a:r>
                      <a:r>
                        <a:rPr lang="pl-PL" sz="1200" dirty="0" err="1">
                          <a:effectLst/>
                        </a:rPr>
                        <a:t>Core</a:t>
                      </a:r>
                      <a:r>
                        <a:rPr lang="pl-PL" sz="1200" dirty="0">
                          <a:effectLst/>
                        </a:rPr>
                        <a:t> </a:t>
                      </a:r>
                      <a:r>
                        <a:rPr lang="pl-PL" sz="1200" dirty="0" err="1">
                          <a:effectLst/>
                        </a:rPr>
                        <a:t>App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effectLst/>
                        </a:rPr>
                        <a:t>netcoreapp</a:t>
                      </a:r>
                      <a:endParaRPr lang="pl-PL" sz="1200" dirty="0">
                        <a:solidFill>
                          <a:srgbClr val="333333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800" dirty="0">
                          <a:solidFill>
                            <a:schemeClr val="tx1">
                              <a:lumMod val="65000"/>
                            </a:schemeClr>
                          </a:solidFill>
                          <a:effectLst/>
                        </a:rPr>
                        <a:t>netcoreapp10</a:t>
                      </a:r>
                      <a:endParaRPr lang="pl-PL" sz="800" dirty="0">
                        <a:solidFill>
                          <a:schemeClr val="tx1">
                            <a:lumMod val="65000"/>
                          </a:schemeClr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24381" marR="24381" marT="24381" marB="24381"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90006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772619" y="6373200"/>
            <a:ext cx="57196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https://docs.nuget.org/ndocs/schema/target-frameworks</a:t>
            </a:r>
          </a:p>
        </p:txBody>
      </p:sp>
      <p:sp>
        <p:nvSpPr>
          <p:cNvPr id="7" name="Rectangle 6"/>
          <p:cNvSpPr/>
          <p:nvPr/>
        </p:nvSpPr>
        <p:spPr>
          <a:xfrm>
            <a:off x="7006022" y="323185"/>
            <a:ext cx="2245567" cy="6024857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TextBox 7"/>
          <p:cNvSpPr txBox="1"/>
          <p:nvPr/>
        </p:nvSpPr>
        <p:spPr>
          <a:xfrm>
            <a:off x="9251589" y="691534"/>
            <a:ext cx="12741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Target</a:t>
            </a:r>
          </a:p>
          <a:p>
            <a:r>
              <a:rPr lang="en-US" dirty="0">
                <a:solidFill>
                  <a:schemeClr val="accent6"/>
                </a:solidFill>
              </a:rPr>
              <a:t>Framework</a:t>
            </a:r>
          </a:p>
          <a:p>
            <a:r>
              <a:rPr lang="en-US" dirty="0">
                <a:solidFill>
                  <a:schemeClr val="accent6"/>
                </a:solidFill>
              </a:rPr>
              <a:t>Monikers</a:t>
            </a:r>
            <a:endParaRPr lang="pl-PL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2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1423</TotalTime>
  <Words>740</Words>
  <Application>Microsoft Office PowerPoint</Application>
  <PresentationFormat>Widescreen</PresentationFormat>
  <Paragraphs>392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Calibri</vt:lpstr>
      <vt:lpstr>Fira Sans OT Medium</vt:lpstr>
      <vt:lpstr>Menlo</vt:lpstr>
      <vt:lpstr>Roboto</vt:lpstr>
      <vt:lpstr>Segoe UI</vt:lpstr>
      <vt:lpstr>Office Theme</vt:lpstr>
      <vt:lpstr>Motyw pakietu Office</vt:lpstr>
      <vt:lpstr>PowerPoint Presentation</vt:lpstr>
      <vt:lpstr>How to .NET All The Things?</vt:lpstr>
      <vt:lpstr>PowerPoint Presentation</vt:lpstr>
      <vt:lpstr>MICHAŁ DUDAK</vt:lpstr>
      <vt:lpstr>A bit of history</vt:lpstr>
      <vt:lpstr>13.02.2002</vt:lpstr>
      <vt:lpstr>PowerPoint Presentation</vt:lpstr>
      <vt:lpstr>PowerPoint Presentation</vt:lpstr>
      <vt:lpstr>PowerPoint Presentation</vt:lpstr>
      <vt:lpstr>Platform-independent code</vt:lpstr>
      <vt:lpstr>Portable Class Libraries</vt:lpstr>
      <vt:lpstr>PowerPoint Presentation</vt:lpstr>
      <vt:lpstr>PowerPoint Presentation</vt:lpstr>
      <vt:lpstr>PowerPoint Presentation</vt:lpstr>
      <vt:lpstr>PCL Problems</vt:lpstr>
      <vt:lpstr>PowerPoint Presentation</vt:lpstr>
      <vt:lpstr>.NET Standard</vt:lpstr>
      <vt:lpstr>PowerPoint Presentation</vt:lpstr>
      <vt:lpstr>.NET Standard: The specification of APIs available on .NET platfoms</vt:lpstr>
      <vt:lpstr>PCL vs .NET Standard</vt:lpstr>
      <vt:lpstr>PowerPoint Presentation</vt:lpstr>
      <vt:lpstr>PowerPoint Presentation</vt:lpstr>
      <vt:lpstr>.NET Standard is versioned</vt:lpstr>
      <vt:lpstr>PowerPoint Presentation</vt:lpstr>
      <vt:lpstr>PowerPoint Presentation</vt:lpstr>
      <vt:lpstr>.NET Framework and Xamarin work with .NET Standard libraries today</vt:lpstr>
      <vt:lpstr>APIs in .NET Standard</vt:lpstr>
      <vt:lpstr>PowerPoint Presentation</vt:lpstr>
      <vt:lpstr>Why bother?</vt:lpstr>
      <vt:lpstr>Problems?</vt:lpstr>
      <vt:lpstr>.NET Standard</vt:lpstr>
      <vt:lpstr>.NET Standard 1.x Problems</vt:lpstr>
      <vt:lpstr>PowerPoint Presentation</vt:lpstr>
      <vt:lpstr>.NET Standard 2.0 is a strict superset of 1.6</vt:lpstr>
      <vt:lpstr>~20000 APIs added in 2.0 (32638 vs 13501)</vt:lpstr>
      <vt:lpstr>PowerPoint Presentation</vt:lpstr>
      <vt:lpstr>PowerPoint Presentation</vt:lpstr>
      <vt:lpstr>Portability shim</vt:lpstr>
      <vt:lpstr>When?</vt:lpstr>
      <vt:lpstr>github.com/dotnet/standard</vt:lpstr>
      <vt:lpstr>Adopt 1.x or wait?</vt:lpstr>
      <vt:lpstr>TL;DL</vt:lpstr>
      <vt:lpstr>Thank you!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Michał Dudak</dc:creator>
  <cp:lastModifiedBy>Michał Dudak</cp:lastModifiedBy>
  <cp:revision>87</cp:revision>
  <dcterms:created xsi:type="dcterms:W3CDTF">2016-09-17T21:28:02Z</dcterms:created>
  <dcterms:modified xsi:type="dcterms:W3CDTF">2016-10-21T11:39:35Z</dcterms:modified>
</cp:coreProperties>
</file>