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2"/>
  </p:notesMasterIdLst>
  <p:sldIdLst>
    <p:sldId id="288" r:id="rId2"/>
    <p:sldId id="260" r:id="rId3"/>
    <p:sldId id="268" r:id="rId4"/>
    <p:sldId id="281" r:id="rId5"/>
    <p:sldId id="290" r:id="rId6"/>
    <p:sldId id="274" r:id="rId7"/>
    <p:sldId id="280" r:id="rId8"/>
    <p:sldId id="283" r:id="rId9"/>
    <p:sldId id="284" r:id="rId10"/>
    <p:sldId id="282" r:id="rId11"/>
    <p:sldId id="277" r:id="rId12"/>
    <p:sldId id="261" r:id="rId13"/>
    <p:sldId id="262" r:id="rId14"/>
    <p:sldId id="263" r:id="rId15"/>
    <p:sldId id="264" r:id="rId16"/>
    <p:sldId id="256" r:id="rId17"/>
    <p:sldId id="279" r:id="rId18"/>
    <p:sldId id="258" r:id="rId19"/>
    <p:sldId id="286" r:id="rId20"/>
    <p:sldId id="289" r:id="rId2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66FF66"/>
    <a:srgbClr val="E4851C"/>
    <a:srgbClr val="8C6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68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A7834-AD07-4631-AA2A-51312C05359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F4656-9028-480F-8A91-DCA185B95E21}">
      <dgm:prSet custT="1"/>
      <dgm:spPr/>
      <dgm:t>
        <a:bodyPr/>
        <a:lstStyle/>
        <a:p>
          <a:pPr rtl="0"/>
          <a:r>
            <a:rPr lang="en-US" sz="2000" b="0" i="0" baseline="0" dirty="0">
              <a:latin typeface="Impact" panose="020B0806030902050204" pitchFamily="34" charset="0"/>
            </a:rPr>
            <a:t>Application Logic</a:t>
          </a:r>
          <a:endParaRPr lang="it-IT" sz="2000" b="0" dirty="0">
            <a:latin typeface="Impact" panose="020B0806030902050204" pitchFamily="34" charset="0"/>
          </a:endParaRPr>
        </a:p>
      </dgm:t>
    </dgm:pt>
    <dgm:pt modelId="{695C555E-5749-4EBD-9839-FF02CC86FE00}" type="parTrans" cxnId="{71F88949-D151-4A4A-A8D4-C99E4B503865}">
      <dgm:prSet/>
      <dgm:spPr/>
      <dgm:t>
        <a:bodyPr/>
        <a:lstStyle/>
        <a:p>
          <a:endParaRPr lang="en-US"/>
        </a:p>
      </dgm:t>
    </dgm:pt>
    <dgm:pt modelId="{8759651A-5A72-4E96-8A99-28F2EB2D14ED}" type="sibTrans" cxnId="{71F88949-D151-4A4A-A8D4-C99E4B503865}">
      <dgm:prSet/>
      <dgm:spPr/>
      <dgm:t>
        <a:bodyPr/>
        <a:lstStyle/>
        <a:p>
          <a:endParaRPr lang="en-US"/>
        </a:p>
      </dgm:t>
    </dgm:pt>
    <dgm:pt modelId="{5BCC1239-D1DE-4752-A6A8-3CE4CA266F3C}">
      <dgm:prSet custT="1"/>
      <dgm:spPr/>
      <dgm:t>
        <a:bodyPr/>
        <a:lstStyle/>
        <a:p>
          <a:pPr rtl="0"/>
          <a:r>
            <a:rPr lang="en-US" sz="2000" b="0" i="0" baseline="0" dirty="0">
              <a:latin typeface="Impact" panose="020B0806030902050204" pitchFamily="34" charset="0"/>
            </a:rPr>
            <a:t>Domain Logic</a:t>
          </a:r>
          <a:endParaRPr lang="it-IT" sz="2000" b="0" dirty="0">
            <a:latin typeface="Impact" panose="020B0806030902050204" pitchFamily="34" charset="0"/>
          </a:endParaRPr>
        </a:p>
      </dgm:t>
    </dgm:pt>
    <dgm:pt modelId="{A39DB2F0-E3F1-4A06-8CFB-9D2F91784A07}" type="parTrans" cxnId="{4447115E-1132-4F60-B2FC-CE46071DAC45}">
      <dgm:prSet/>
      <dgm:spPr/>
      <dgm:t>
        <a:bodyPr/>
        <a:lstStyle/>
        <a:p>
          <a:endParaRPr lang="en-US"/>
        </a:p>
      </dgm:t>
    </dgm:pt>
    <dgm:pt modelId="{998E658E-6D5C-42E9-A71D-598D55135639}" type="sibTrans" cxnId="{4447115E-1132-4F60-B2FC-CE46071DAC45}">
      <dgm:prSet/>
      <dgm:spPr/>
      <dgm:t>
        <a:bodyPr/>
        <a:lstStyle/>
        <a:p>
          <a:endParaRPr lang="en-US"/>
        </a:p>
      </dgm:t>
    </dgm:pt>
    <dgm:pt modelId="{21BE74CC-2E88-48E1-941D-2F54D06A8C1A}">
      <dgm:prSet/>
      <dgm:spPr/>
      <dgm:t>
        <a:bodyPr/>
        <a:lstStyle/>
        <a:p>
          <a:pPr rtl="0"/>
          <a:r>
            <a:rPr lang="en-US" b="0" i="0" baseline="0" dirty="0"/>
            <a:t>Business entities</a:t>
          </a:r>
          <a:endParaRPr lang="it-IT" dirty="0"/>
        </a:p>
      </dgm:t>
    </dgm:pt>
    <dgm:pt modelId="{F8AD2F00-447C-40EC-8F93-FFFA2CC47FDF}" type="parTrans" cxnId="{C59924E7-17C0-42D7-9313-EA0184B75593}">
      <dgm:prSet/>
      <dgm:spPr/>
      <dgm:t>
        <a:bodyPr/>
        <a:lstStyle/>
        <a:p>
          <a:endParaRPr lang="en-US"/>
        </a:p>
      </dgm:t>
    </dgm:pt>
    <dgm:pt modelId="{00367D5D-643C-4B37-B246-33C9DC343D6C}" type="sibTrans" cxnId="{C59924E7-17C0-42D7-9313-EA0184B75593}">
      <dgm:prSet/>
      <dgm:spPr/>
      <dgm:t>
        <a:bodyPr/>
        <a:lstStyle/>
        <a:p>
          <a:endParaRPr lang="en-US"/>
        </a:p>
      </dgm:t>
    </dgm:pt>
    <dgm:pt modelId="{D6252346-FD37-4A0B-8F0E-D9013420D92A}">
      <dgm:prSet/>
      <dgm:spPr/>
      <dgm:t>
        <a:bodyPr/>
        <a:lstStyle/>
        <a:p>
          <a:pPr rtl="0"/>
          <a:r>
            <a:rPr lang="en-US" b="0" i="0" baseline="0" dirty="0"/>
            <a:t>Business workflow components</a:t>
          </a:r>
          <a:endParaRPr lang="it-IT" dirty="0"/>
        </a:p>
      </dgm:t>
    </dgm:pt>
    <dgm:pt modelId="{0BEAFBDA-83A6-4423-AD1F-2DA46471413F}" type="parTrans" cxnId="{9369A37C-E434-4498-92F4-AA21A9C13D6C}">
      <dgm:prSet/>
      <dgm:spPr/>
      <dgm:t>
        <a:bodyPr/>
        <a:lstStyle/>
        <a:p>
          <a:endParaRPr lang="en-US"/>
        </a:p>
      </dgm:t>
    </dgm:pt>
    <dgm:pt modelId="{3D937A32-0EE3-43A5-AA72-2C00385FBA46}" type="sibTrans" cxnId="{9369A37C-E434-4498-92F4-AA21A9C13D6C}">
      <dgm:prSet/>
      <dgm:spPr/>
      <dgm:t>
        <a:bodyPr/>
        <a:lstStyle/>
        <a:p>
          <a:endParaRPr lang="en-US"/>
        </a:p>
      </dgm:t>
    </dgm:pt>
    <dgm:pt modelId="{2F3AB83C-0084-4860-9E71-AC42B0412E61}">
      <dgm:prSet/>
      <dgm:spPr/>
      <dgm:t>
        <a:bodyPr/>
        <a:lstStyle/>
        <a:p>
          <a:pPr rtl="0"/>
          <a:r>
            <a:rPr lang="en-US" b="1" i="0" baseline="0" dirty="0"/>
            <a:t>Dependent</a:t>
          </a:r>
          <a:r>
            <a:rPr lang="en-US" b="0" i="0" baseline="0" dirty="0"/>
            <a:t> on use-cases</a:t>
          </a:r>
          <a:endParaRPr lang="it-IT" dirty="0"/>
        </a:p>
      </dgm:t>
    </dgm:pt>
    <dgm:pt modelId="{F9032FD8-7D11-4600-822D-FBD044BBF0FD}" type="parTrans" cxnId="{21D9F56F-AB22-47DA-B914-C3C948FB1B6B}">
      <dgm:prSet/>
      <dgm:spPr/>
      <dgm:t>
        <a:bodyPr/>
        <a:lstStyle/>
        <a:p>
          <a:endParaRPr lang="en-US"/>
        </a:p>
      </dgm:t>
    </dgm:pt>
    <dgm:pt modelId="{A85A756A-30EB-4DDD-845E-D5BB68EF052A}" type="sibTrans" cxnId="{21D9F56F-AB22-47DA-B914-C3C948FB1B6B}">
      <dgm:prSet/>
      <dgm:spPr/>
      <dgm:t>
        <a:bodyPr/>
        <a:lstStyle/>
        <a:p>
          <a:endParaRPr lang="en-US"/>
        </a:p>
      </dgm:t>
    </dgm:pt>
    <dgm:pt modelId="{ED77A78D-D021-4892-B67B-5D316DCCEB70}">
      <dgm:prSet/>
      <dgm:spPr/>
      <dgm:t>
        <a:bodyPr/>
        <a:lstStyle/>
        <a:p>
          <a:pPr rtl="0"/>
          <a:r>
            <a:rPr lang="en-US" b="1" i="0" baseline="0" dirty="0"/>
            <a:t>Invariant</a:t>
          </a:r>
          <a:r>
            <a:rPr lang="en-US" b="0" i="0" baseline="0" dirty="0"/>
            <a:t> to use-cases</a:t>
          </a:r>
          <a:endParaRPr lang="it-IT" dirty="0"/>
        </a:p>
      </dgm:t>
    </dgm:pt>
    <dgm:pt modelId="{D07B9B73-7C76-4627-9FC9-A469E9657391}" type="parTrans" cxnId="{0F5A6BCC-2F3D-42AA-B1D0-4E6F04EE2B8F}">
      <dgm:prSet/>
      <dgm:spPr/>
      <dgm:t>
        <a:bodyPr/>
        <a:lstStyle/>
        <a:p>
          <a:endParaRPr lang="en-US"/>
        </a:p>
      </dgm:t>
    </dgm:pt>
    <dgm:pt modelId="{53B2B996-5FB9-421B-9065-35A2246E9989}" type="sibTrans" cxnId="{0F5A6BCC-2F3D-42AA-B1D0-4E6F04EE2B8F}">
      <dgm:prSet/>
      <dgm:spPr/>
      <dgm:t>
        <a:bodyPr/>
        <a:lstStyle/>
        <a:p>
          <a:endParaRPr lang="en-US"/>
        </a:p>
      </dgm:t>
    </dgm:pt>
    <dgm:pt modelId="{A00D6B3B-2AD5-4F6C-82C8-0DA9E597E691}">
      <dgm:prSet/>
      <dgm:spPr/>
      <dgm:t>
        <a:bodyPr/>
        <a:lstStyle/>
        <a:p>
          <a:pPr rtl="0"/>
          <a:r>
            <a:rPr lang="it-IT" dirty="0"/>
            <a:t>Application entities</a:t>
          </a:r>
        </a:p>
      </dgm:t>
    </dgm:pt>
    <dgm:pt modelId="{3B604232-4205-42D4-BE6D-1A84627BC528}" type="parTrans" cxnId="{C0897739-4997-4E9C-B8C7-B2B2C7559B39}">
      <dgm:prSet/>
      <dgm:spPr/>
      <dgm:t>
        <a:bodyPr/>
        <a:lstStyle/>
        <a:p>
          <a:endParaRPr lang="en-US"/>
        </a:p>
      </dgm:t>
    </dgm:pt>
    <dgm:pt modelId="{21BC3BC5-F241-4DB9-955E-7817A2011863}" type="sibTrans" cxnId="{C0897739-4997-4E9C-B8C7-B2B2C7559B39}">
      <dgm:prSet/>
      <dgm:spPr/>
      <dgm:t>
        <a:bodyPr/>
        <a:lstStyle/>
        <a:p>
          <a:endParaRPr lang="en-US"/>
        </a:p>
      </dgm:t>
    </dgm:pt>
    <dgm:pt modelId="{F6AD301E-2C17-48B7-B813-7165A04DE8AF}">
      <dgm:prSet/>
      <dgm:spPr/>
      <dgm:t>
        <a:bodyPr/>
        <a:lstStyle/>
        <a:p>
          <a:pPr rtl="0"/>
          <a:r>
            <a:rPr lang="it-IT" dirty="0"/>
            <a:t>Application workflow components</a:t>
          </a:r>
        </a:p>
      </dgm:t>
    </dgm:pt>
    <dgm:pt modelId="{E2FC53D3-82C4-408D-8B29-75A2F827F482}" type="parTrans" cxnId="{5BC4E16F-F279-4C8C-A6EA-4CC7D90644B7}">
      <dgm:prSet/>
      <dgm:spPr/>
      <dgm:t>
        <a:bodyPr/>
        <a:lstStyle/>
        <a:p>
          <a:endParaRPr lang="en-US"/>
        </a:p>
      </dgm:t>
    </dgm:pt>
    <dgm:pt modelId="{75B8B2C1-BAEC-439A-B232-9E7C46E5B980}" type="sibTrans" cxnId="{5BC4E16F-F279-4C8C-A6EA-4CC7D90644B7}">
      <dgm:prSet/>
      <dgm:spPr/>
      <dgm:t>
        <a:bodyPr/>
        <a:lstStyle/>
        <a:p>
          <a:endParaRPr lang="en-US"/>
        </a:p>
      </dgm:t>
    </dgm:pt>
    <dgm:pt modelId="{7303E531-AD07-4DDF-9E0D-4F4DDAF4F9EE}" type="pres">
      <dgm:prSet presAssocID="{7E5A7834-AD07-4631-AA2A-51312C053598}" presName="list" presStyleCnt="0">
        <dgm:presLayoutVars>
          <dgm:dir/>
          <dgm:animLvl val="lvl"/>
        </dgm:presLayoutVars>
      </dgm:prSet>
      <dgm:spPr/>
    </dgm:pt>
    <dgm:pt modelId="{16CFF9C2-A11C-41A7-BAEA-870E327E03BD}" type="pres">
      <dgm:prSet presAssocID="{003F4656-9028-480F-8A91-DCA185B95E21}" presName="posSpace" presStyleCnt="0"/>
      <dgm:spPr/>
    </dgm:pt>
    <dgm:pt modelId="{F026348E-35FA-405D-9388-5D1818328B44}" type="pres">
      <dgm:prSet presAssocID="{003F4656-9028-480F-8A91-DCA185B95E21}" presName="vertFlow" presStyleCnt="0"/>
      <dgm:spPr/>
    </dgm:pt>
    <dgm:pt modelId="{184E5BE0-500B-4601-BDE3-F0FACC51FB05}" type="pres">
      <dgm:prSet presAssocID="{003F4656-9028-480F-8A91-DCA185B95E21}" presName="topSpace" presStyleCnt="0"/>
      <dgm:spPr/>
    </dgm:pt>
    <dgm:pt modelId="{94D2C7F5-FA53-4FE0-8FEA-F2DBE6E487DB}" type="pres">
      <dgm:prSet presAssocID="{003F4656-9028-480F-8A91-DCA185B95E21}" presName="firstComp" presStyleCnt="0"/>
      <dgm:spPr/>
    </dgm:pt>
    <dgm:pt modelId="{1173DD57-5287-46E9-831F-90B93D0BB2B0}" type="pres">
      <dgm:prSet presAssocID="{003F4656-9028-480F-8A91-DCA185B95E21}" presName="firstChild" presStyleLbl="bgAccFollowNode1" presStyleIdx="0" presStyleCnt="2"/>
      <dgm:spPr/>
    </dgm:pt>
    <dgm:pt modelId="{0B18EB4C-A27E-4482-AC72-9C244D11EC45}" type="pres">
      <dgm:prSet presAssocID="{003F4656-9028-480F-8A91-DCA185B95E21}" presName="firstChildTx" presStyleLbl="bgAccFollowNode1" presStyleIdx="0" presStyleCnt="2">
        <dgm:presLayoutVars>
          <dgm:bulletEnabled val="1"/>
        </dgm:presLayoutVars>
      </dgm:prSet>
      <dgm:spPr/>
    </dgm:pt>
    <dgm:pt modelId="{F32D5B05-BD2B-487F-8290-E77F697E666B}" type="pres">
      <dgm:prSet presAssocID="{003F4656-9028-480F-8A91-DCA185B95E21}" presName="negSpace" presStyleCnt="0"/>
      <dgm:spPr/>
    </dgm:pt>
    <dgm:pt modelId="{1A9573F1-2ACB-4B2A-9DB4-B630BB1F929A}" type="pres">
      <dgm:prSet presAssocID="{003F4656-9028-480F-8A91-DCA185B95E21}" presName="circle" presStyleLbl="node1" presStyleIdx="0" presStyleCnt="2"/>
      <dgm:spPr/>
    </dgm:pt>
    <dgm:pt modelId="{7192D7A4-DB00-4168-80DA-C93BF135A4D1}" type="pres">
      <dgm:prSet presAssocID="{8759651A-5A72-4E96-8A99-28F2EB2D14ED}" presName="transSpace" presStyleCnt="0"/>
      <dgm:spPr/>
    </dgm:pt>
    <dgm:pt modelId="{88FCD3B8-7990-4E6A-B415-C9F27831CBA0}" type="pres">
      <dgm:prSet presAssocID="{5BCC1239-D1DE-4752-A6A8-3CE4CA266F3C}" presName="posSpace" presStyleCnt="0"/>
      <dgm:spPr/>
    </dgm:pt>
    <dgm:pt modelId="{4D4F0F36-6B49-415A-AE05-DF6788F14A99}" type="pres">
      <dgm:prSet presAssocID="{5BCC1239-D1DE-4752-A6A8-3CE4CA266F3C}" presName="vertFlow" presStyleCnt="0"/>
      <dgm:spPr/>
    </dgm:pt>
    <dgm:pt modelId="{CCD5FD48-1555-4570-978F-CBB558CE5232}" type="pres">
      <dgm:prSet presAssocID="{5BCC1239-D1DE-4752-A6A8-3CE4CA266F3C}" presName="topSpace" presStyleCnt="0"/>
      <dgm:spPr/>
    </dgm:pt>
    <dgm:pt modelId="{51962F66-DA8C-49EE-BCA2-8B61B8D9B527}" type="pres">
      <dgm:prSet presAssocID="{5BCC1239-D1DE-4752-A6A8-3CE4CA266F3C}" presName="firstComp" presStyleCnt="0"/>
      <dgm:spPr/>
    </dgm:pt>
    <dgm:pt modelId="{1B2179B0-FDBA-4154-BDCB-08CDCFE2C729}" type="pres">
      <dgm:prSet presAssocID="{5BCC1239-D1DE-4752-A6A8-3CE4CA266F3C}" presName="firstChild" presStyleLbl="bgAccFollowNode1" presStyleIdx="1" presStyleCnt="2"/>
      <dgm:spPr/>
    </dgm:pt>
    <dgm:pt modelId="{C1FF6A3F-7359-42D3-B634-95EC84AB1335}" type="pres">
      <dgm:prSet presAssocID="{5BCC1239-D1DE-4752-A6A8-3CE4CA266F3C}" presName="firstChildTx" presStyleLbl="bgAccFollowNode1" presStyleIdx="1" presStyleCnt="2">
        <dgm:presLayoutVars>
          <dgm:bulletEnabled val="1"/>
        </dgm:presLayoutVars>
      </dgm:prSet>
      <dgm:spPr/>
    </dgm:pt>
    <dgm:pt modelId="{2D2AF338-39AB-49D0-95FB-D5996B5E4399}" type="pres">
      <dgm:prSet presAssocID="{5BCC1239-D1DE-4752-A6A8-3CE4CA266F3C}" presName="negSpace" presStyleCnt="0"/>
      <dgm:spPr/>
    </dgm:pt>
    <dgm:pt modelId="{CEEFD33C-CECD-4A1D-8F4E-B7B6B208E63E}" type="pres">
      <dgm:prSet presAssocID="{5BCC1239-D1DE-4752-A6A8-3CE4CA266F3C}" presName="circle" presStyleLbl="node1" presStyleIdx="1" presStyleCnt="2"/>
      <dgm:spPr/>
    </dgm:pt>
  </dgm:ptLst>
  <dgm:cxnLst>
    <dgm:cxn modelId="{5BED35BE-1A35-419A-9E79-50E3A7EA61AC}" type="presOf" srcId="{ED77A78D-D021-4892-B67B-5D316DCCEB70}" destId="{C1FF6A3F-7359-42D3-B634-95EC84AB1335}" srcOrd="1" destOrd="0" presId="urn:microsoft.com/office/officeart/2005/8/layout/hList9"/>
    <dgm:cxn modelId="{5BC4E16F-F279-4C8C-A6EA-4CC7D90644B7}" srcId="{2F3AB83C-0084-4860-9E71-AC42B0412E61}" destId="{F6AD301E-2C17-48B7-B813-7165A04DE8AF}" srcOrd="1" destOrd="0" parTransId="{E2FC53D3-82C4-408D-8B29-75A2F827F482}" sibTransId="{75B8B2C1-BAEC-439A-B232-9E7C46E5B980}"/>
    <dgm:cxn modelId="{3928594C-8A9A-49B3-B314-DCAC99FC86AA}" type="presOf" srcId="{D6252346-FD37-4A0B-8F0E-D9013420D92A}" destId="{1B2179B0-FDBA-4154-BDCB-08CDCFE2C729}" srcOrd="0" destOrd="2" presId="urn:microsoft.com/office/officeart/2005/8/layout/hList9"/>
    <dgm:cxn modelId="{7E3F85C7-8E4E-4BEB-B2E9-FDB1146D1235}" type="presOf" srcId="{21BE74CC-2E88-48E1-941D-2F54D06A8C1A}" destId="{C1FF6A3F-7359-42D3-B634-95EC84AB1335}" srcOrd="1" destOrd="1" presId="urn:microsoft.com/office/officeart/2005/8/layout/hList9"/>
    <dgm:cxn modelId="{21D9F56F-AB22-47DA-B914-C3C948FB1B6B}" srcId="{003F4656-9028-480F-8A91-DCA185B95E21}" destId="{2F3AB83C-0084-4860-9E71-AC42B0412E61}" srcOrd="0" destOrd="0" parTransId="{F9032FD8-7D11-4600-822D-FBD044BBF0FD}" sibTransId="{A85A756A-30EB-4DDD-845E-D5BB68EF052A}"/>
    <dgm:cxn modelId="{71F88949-D151-4A4A-A8D4-C99E4B503865}" srcId="{7E5A7834-AD07-4631-AA2A-51312C053598}" destId="{003F4656-9028-480F-8A91-DCA185B95E21}" srcOrd="0" destOrd="0" parTransId="{695C555E-5749-4EBD-9839-FF02CC86FE00}" sibTransId="{8759651A-5A72-4E96-8A99-28F2EB2D14ED}"/>
    <dgm:cxn modelId="{0322DDAB-1F6D-40F6-BBAF-B69B41D0442D}" type="presOf" srcId="{F6AD301E-2C17-48B7-B813-7165A04DE8AF}" destId="{0B18EB4C-A27E-4482-AC72-9C244D11EC45}" srcOrd="1" destOrd="2" presId="urn:microsoft.com/office/officeart/2005/8/layout/hList9"/>
    <dgm:cxn modelId="{9187D8EF-1AF2-4C55-B359-AC36DC9FB80F}" type="presOf" srcId="{7E5A7834-AD07-4631-AA2A-51312C053598}" destId="{7303E531-AD07-4DDF-9E0D-4F4DDAF4F9EE}" srcOrd="0" destOrd="0" presId="urn:microsoft.com/office/officeart/2005/8/layout/hList9"/>
    <dgm:cxn modelId="{8F003DE1-3CDC-426A-B8BC-FC9DAD879E01}" type="presOf" srcId="{2F3AB83C-0084-4860-9E71-AC42B0412E61}" destId="{0B18EB4C-A27E-4482-AC72-9C244D11EC45}" srcOrd="1" destOrd="0" presId="urn:microsoft.com/office/officeart/2005/8/layout/hList9"/>
    <dgm:cxn modelId="{E5BC0527-5F9C-46B7-BEB2-B1A03845DD08}" type="presOf" srcId="{A00D6B3B-2AD5-4F6C-82C8-0DA9E597E691}" destId="{1173DD57-5287-46E9-831F-90B93D0BB2B0}" srcOrd="0" destOrd="1" presId="urn:microsoft.com/office/officeart/2005/8/layout/hList9"/>
    <dgm:cxn modelId="{E9A5D6F2-C86D-43E8-A28A-64FD5D0FD201}" type="presOf" srcId="{2F3AB83C-0084-4860-9E71-AC42B0412E61}" destId="{1173DD57-5287-46E9-831F-90B93D0BB2B0}" srcOrd="0" destOrd="0" presId="urn:microsoft.com/office/officeart/2005/8/layout/hList9"/>
    <dgm:cxn modelId="{E4663D44-89CE-4ABC-A053-34D5F195C858}" type="presOf" srcId="{A00D6B3B-2AD5-4F6C-82C8-0DA9E597E691}" destId="{0B18EB4C-A27E-4482-AC72-9C244D11EC45}" srcOrd="1" destOrd="1" presId="urn:microsoft.com/office/officeart/2005/8/layout/hList9"/>
    <dgm:cxn modelId="{C0897739-4997-4E9C-B8C7-B2B2C7559B39}" srcId="{2F3AB83C-0084-4860-9E71-AC42B0412E61}" destId="{A00D6B3B-2AD5-4F6C-82C8-0DA9E597E691}" srcOrd="0" destOrd="0" parTransId="{3B604232-4205-42D4-BE6D-1A84627BC528}" sibTransId="{21BC3BC5-F241-4DB9-955E-7817A2011863}"/>
    <dgm:cxn modelId="{F1BE7276-0FC0-48EE-AA81-4A67A560ED2F}" type="presOf" srcId="{F6AD301E-2C17-48B7-B813-7165A04DE8AF}" destId="{1173DD57-5287-46E9-831F-90B93D0BB2B0}" srcOrd="0" destOrd="2" presId="urn:microsoft.com/office/officeart/2005/8/layout/hList9"/>
    <dgm:cxn modelId="{9369A37C-E434-4498-92F4-AA21A9C13D6C}" srcId="{ED77A78D-D021-4892-B67B-5D316DCCEB70}" destId="{D6252346-FD37-4A0B-8F0E-D9013420D92A}" srcOrd="1" destOrd="0" parTransId="{0BEAFBDA-83A6-4423-AD1F-2DA46471413F}" sibTransId="{3D937A32-0EE3-43A5-AA72-2C00385FBA46}"/>
    <dgm:cxn modelId="{4447115E-1132-4F60-B2FC-CE46071DAC45}" srcId="{7E5A7834-AD07-4631-AA2A-51312C053598}" destId="{5BCC1239-D1DE-4752-A6A8-3CE4CA266F3C}" srcOrd="1" destOrd="0" parTransId="{A39DB2F0-E3F1-4A06-8CFB-9D2F91784A07}" sibTransId="{998E658E-6D5C-42E9-A71D-598D55135639}"/>
    <dgm:cxn modelId="{ED8971C7-328C-4623-A637-BD45A328C1D7}" type="presOf" srcId="{ED77A78D-D021-4892-B67B-5D316DCCEB70}" destId="{1B2179B0-FDBA-4154-BDCB-08CDCFE2C729}" srcOrd="0" destOrd="0" presId="urn:microsoft.com/office/officeart/2005/8/layout/hList9"/>
    <dgm:cxn modelId="{097E8B0C-BF6B-4453-829F-ED268B4B3E3C}" type="presOf" srcId="{5BCC1239-D1DE-4752-A6A8-3CE4CA266F3C}" destId="{CEEFD33C-CECD-4A1D-8F4E-B7B6B208E63E}" srcOrd="0" destOrd="0" presId="urn:microsoft.com/office/officeart/2005/8/layout/hList9"/>
    <dgm:cxn modelId="{1F0312B0-5EE1-4A57-8ADD-9E9E715192A9}" type="presOf" srcId="{D6252346-FD37-4A0B-8F0E-D9013420D92A}" destId="{C1FF6A3F-7359-42D3-B634-95EC84AB1335}" srcOrd="1" destOrd="2" presId="urn:microsoft.com/office/officeart/2005/8/layout/hList9"/>
    <dgm:cxn modelId="{97294A21-C528-4A11-ACC6-2E84255C3578}" type="presOf" srcId="{21BE74CC-2E88-48E1-941D-2F54D06A8C1A}" destId="{1B2179B0-FDBA-4154-BDCB-08CDCFE2C729}" srcOrd="0" destOrd="1" presId="urn:microsoft.com/office/officeart/2005/8/layout/hList9"/>
    <dgm:cxn modelId="{C59924E7-17C0-42D7-9313-EA0184B75593}" srcId="{ED77A78D-D021-4892-B67B-5D316DCCEB70}" destId="{21BE74CC-2E88-48E1-941D-2F54D06A8C1A}" srcOrd="0" destOrd="0" parTransId="{F8AD2F00-447C-40EC-8F93-FFFA2CC47FDF}" sibTransId="{00367D5D-643C-4B37-B246-33C9DC343D6C}"/>
    <dgm:cxn modelId="{6BFD922F-177E-416F-8DED-A2181D091F2F}" type="presOf" srcId="{003F4656-9028-480F-8A91-DCA185B95E21}" destId="{1A9573F1-2ACB-4B2A-9DB4-B630BB1F929A}" srcOrd="0" destOrd="0" presId="urn:microsoft.com/office/officeart/2005/8/layout/hList9"/>
    <dgm:cxn modelId="{0F5A6BCC-2F3D-42AA-B1D0-4E6F04EE2B8F}" srcId="{5BCC1239-D1DE-4752-A6A8-3CE4CA266F3C}" destId="{ED77A78D-D021-4892-B67B-5D316DCCEB70}" srcOrd="0" destOrd="0" parTransId="{D07B9B73-7C76-4627-9FC9-A469E9657391}" sibTransId="{53B2B996-5FB9-421B-9065-35A2246E9989}"/>
    <dgm:cxn modelId="{9F0C96F1-BF40-4A1A-91E7-8B66760CCD59}" type="presParOf" srcId="{7303E531-AD07-4DDF-9E0D-4F4DDAF4F9EE}" destId="{16CFF9C2-A11C-41A7-BAEA-870E327E03BD}" srcOrd="0" destOrd="0" presId="urn:microsoft.com/office/officeart/2005/8/layout/hList9"/>
    <dgm:cxn modelId="{9C447E0E-64F8-4F45-8074-98F62132E949}" type="presParOf" srcId="{7303E531-AD07-4DDF-9E0D-4F4DDAF4F9EE}" destId="{F026348E-35FA-405D-9388-5D1818328B44}" srcOrd="1" destOrd="0" presId="urn:microsoft.com/office/officeart/2005/8/layout/hList9"/>
    <dgm:cxn modelId="{57579A78-0D2D-4711-8898-5BB965CDC131}" type="presParOf" srcId="{F026348E-35FA-405D-9388-5D1818328B44}" destId="{184E5BE0-500B-4601-BDE3-F0FACC51FB05}" srcOrd="0" destOrd="0" presId="urn:microsoft.com/office/officeart/2005/8/layout/hList9"/>
    <dgm:cxn modelId="{0C563C8F-465A-463E-9724-2092A8DDADE3}" type="presParOf" srcId="{F026348E-35FA-405D-9388-5D1818328B44}" destId="{94D2C7F5-FA53-4FE0-8FEA-F2DBE6E487DB}" srcOrd="1" destOrd="0" presId="urn:microsoft.com/office/officeart/2005/8/layout/hList9"/>
    <dgm:cxn modelId="{2BC47CD8-DAEB-4478-A001-B6AC3CBCFEE5}" type="presParOf" srcId="{94D2C7F5-FA53-4FE0-8FEA-F2DBE6E487DB}" destId="{1173DD57-5287-46E9-831F-90B93D0BB2B0}" srcOrd="0" destOrd="0" presId="urn:microsoft.com/office/officeart/2005/8/layout/hList9"/>
    <dgm:cxn modelId="{86AFAD47-7CCF-4763-BDA9-EA116AC4D007}" type="presParOf" srcId="{94D2C7F5-FA53-4FE0-8FEA-F2DBE6E487DB}" destId="{0B18EB4C-A27E-4482-AC72-9C244D11EC45}" srcOrd="1" destOrd="0" presId="urn:microsoft.com/office/officeart/2005/8/layout/hList9"/>
    <dgm:cxn modelId="{CF4B5D77-A587-49DC-96F2-8107B96B2EBB}" type="presParOf" srcId="{7303E531-AD07-4DDF-9E0D-4F4DDAF4F9EE}" destId="{F32D5B05-BD2B-487F-8290-E77F697E666B}" srcOrd="2" destOrd="0" presId="urn:microsoft.com/office/officeart/2005/8/layout/hList9"/>
    <dgm:cxn modelId="{29300267-CD31-493B-91BD-7A031E10A626}" type="presParOf" srcId="{7303E531-AD07-4DDF-9E0D-4F4DDAF4F9EE}" destId="{1A9573F1-2ACB-4B2A-9DB4-B630BB1F929A}" srcOrd="3" destOrd="0" presId="urn:microsoft.com/office/officeart/2005/8/layout/hList9"/>
    <dgm:cxn modelId="{5E36F3D9-0BE7-46D0-B506-500CBA27E7FA}" type="presParOf" srcId="{7303E531-AD07-4DDF-9E0D-4F4DDAF4F9EE}" destId="{7192D7A4-DB00-4168-80DA-C93BF135A4D1}" srcOrd="4" destOrd="0" presId="urn:microsoft.com/office/officeart/2005/8/layout/hList9"/>
    <dgm:cxn modelId="{38E109D1-FB3F-4D28-9088-AB5A5C53C211}" type="presParOf" srcId="{7303E531-AD07-4DDF-9E0D-4F4DDAF4F9EE}" destId="{88FCD3B8-7990-4E6A-B415-C9F27831CBA0}" srcOrd="5" destOrd="0" presId="urn:microsoft.com/office/officeart/2005/8/layout/hList9"/>
    <dgm:cxn modelId="{F53CACBF-86A6-4BD2-85D4-5C4EB043D7C3}" type="presParOf" srcId="{7303E531-AD07-4DDF-9E0D-4F4DDAF4F9EE}" destId="{4D4F0F36-6B49-415A-AE05-DF6788F14A99}" srcOrd="6" destOrd="0" presId="urn:microsoft.com/office/officeart/2005/8/layout/hList9"/>
    <dgm:cxn modelId="{6299A7B5-8919-47C4-BF16-EC4F289E9079}" type="presParOf" srcId="{4D4F0F36-6B49-415A-AE05-DF6788F14A99}" destId="{CCD5FD48-1555-4570-978F-CBB558CE5232}" srcOrd="0" destOrd="0" presId="urn:microsoft.com/office/officeart/2005/8/layout/hList9"/>
    <dgm:cxn modelId="{BF9788E6-0B8A-49C4-B28D-4A49E81BACBE}" type="presParOf" srcId="{4D4F0F36-6B49-415A-AE05-DF6788F14A99}" destId="{51962F66-DA8C-49EE-BCA2-8B61B8D9B527}" srcOrd="1" destOrd="0" presId="urn:microsoft.com/office/officeart/2005/8/layout/hList9"/>
    <dgm:cxn modelId="{618250B5-AE31-439C-A2AE-B8774573E925}" type="presParOf" srcId="{51962F66-DA8C-49EE-BCA2-8B61B8D9B527}" destId="{1B2179B0-FDBA-4154-BDCB-08CDCFE2C729}" srcOrd="0" destOrd="0" presId="urn:microsoft.com/office/officeart/2005/8/layout/hList9"/>
    <dgm:cxn modelId="{9BF909A0-87FD-47F2-89CA-352B8E190E5B}" type="presParOf" srcId="{51962F66-DA8C-49EE-BCA2-8B61B8D9B527}" destId="{C1FF6A3F-7359-42D3-B634-95EC84AB1335}" srcOrd="1" destOrd="0" presId="urn:microsoft.com/office/officeart/2005/8/layout/hList9"/>
    <dgm:cxn modelId="{1FFC6487-1285-4539-9F16-9FEC0AA9282B}" type="presParOf" srcId="{7303E531-AD07-4DDF-9E0D-4F4DDAF4F9EE}" destId="{2D2AF338-39AB-49D0-95FB-D5996B5E4399}" srcOrd="7" destOrd="0" presId="urn:microsoft.com/office/officeart/2005/8/layout/hList9"/>
    <dgm:cxn modelId="{C00E6511-DC6D-4721-9262-C04536D0B910}" type="presParOf" srcId="{7303E531-AD07-4DDF-9E0D-4F4DDAF4F9EE}" destId="{CEEFD33C-CECD-4A1D-8F4E-B7B6B208E63E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A7834-AD07-4631-AA2A-51312C05359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CC1239-D1DE-4752-A6A8-3CE4CA266F3C}">
      <dgm:prSet/>
      <dgm:spPr/>
      <dgm:t>
        <a:bodyPr/>
        <a:lstStyle/>
        <a:p>
          <a:pPr rtl="0"/>
          <a:r>
            <a:rPr lang="en-US" b="0" i="0" baseline="0" dirty="0"/>
            <a:t>Domain Layer</a:t>
          </a:r>
          <a:endParaRPr lang="it-IT" dirty="0"/>
        </a:p>
      </dgm:t>
    </dgm:pt>
    <dgm:pt modelId="{A39DB2F0-E3F1-4A06-8CFB-9D2F91784A07}" type="parTrans" cxnId="{4447115E-1132-4F60-B2FC-CE46071DAC45}">
      <dgm:prSet/>
      <dgm:spPr/>
      <dgm:t>
        <a:bodyPr/>
        <a:lstStyle/>
        <a:p>
          <a:endParaRPr lang="en-US"/>
        </a:p>
      </dgm:t>
    </dgm:pt>
    <dgm:pt modelId="{998E658E-6D5C-42E9-A71D-598D55135639}" type="sibTrans" cxnId="{4447115E-1132-4F60-B2FC-CE46071DAC45}">
      <dgm:prSet/>
      <dgm:spPr/>
      <dgm:t>
        <a:bodyPr/>
        <a:lstStyle/>
        <a:p>
          <a:endParaRPr lang="en-US"/>
        </a:p>
      </dgm:t>
    </dgm:pt>
    <dgm:pt modelId="{21BE74CC-2E88-48E1-941D-2F54D06A8C1A}">
      <dgm:prSet custT="1"/>
      <dgm:spPr/>
      <dgm:t>
        <a:bodyPr/>
        <a:lstStyle/>
        <a:p>
          <a:pPr rtl="0"/>
          <a:r>
            <a:rPr lang="en-US" sz="2400" b="0" i="0" baseline="0" dirty="0"/>
            <a:t>Domain model</a:t>
          </a:r>
          <a:endParaRPr lang="it-IT" sz="2400" dirty="0"/>
        </a:p>
      </dgm:t>
    </dgm:pt>
    <dgm:pt modelId="{F8AD2F00-447C-40EC-8F93-FFFA2CC47FDF}" type="parTrans" cxnId="{C59924E7-17C0-42D7-9313-EA0184B75593}">
      <dgm:prSet/>
      <dgm:spPr/>
      <dgm:t>
        <a:bodyPr/>
        <a:lstStyle/>
        <a:p>
          <a:endParaRPr lang="en-US"/>
        </a:p>
      </dgm:t>
    </dgm:pt>
    <dgm:pt modelId="{00367D5D-643C-4B37-B246-33C9DC343D6C}" type="sibTrans" cxnId="{C59924E7-17C0-42D7-9313-EA0184B75593}">
      <dgm:prSet/>
      <dgm:spPr/>
      <dgm:t>
        <a:bodyPr/>
        <a:lstStyle/>
        <a:p>
          <a:endParaRPr lang="en-US"/>
        </a:p>
      </dgm:t>
    </dgm:pt>
    <dgm:pt modelId="{D6252346-FD37-4A0B-8F0E-D9013420D92A}">
      <dgm:prSet custT="1"/>
      <dgm:spPr/>
      <dgm:t>
        <a:bodyPr/>
        <a:lstStyle/>
        <a:p>
          <a:pPr rtl="0"/>
          <a:r>
            <a:rPr lang="en-US" sz="2400" b="0" i="0" baseline="0" dirty="0"/>
            <a:t>Domain services</a:t>
          </a:r>
          <a:endParaRPr lang="it-IT" sz="2400" dirty="0"/>
        </a:p>
      </dgm:t>
    </dgm:pt>
    <dgm:pt modelId="{0BEAFBDA-83A6-4423-AD1F-2DA46471413F}" type="parTrans" cxnId="{9369A37C-E434-4498-92F4-AA21A9C13D6C}">
      <dgm:prSet/>
      <dgm:spPr/>
      <dgm:t>
        <a:bodyPr/>
        <a:lstStyle/>
        <a:p>
          <a:endParaRPr lang="en-US"/>
        </a:p>
      </dgm:t>
    </dgm:pt>
    <dgm:pt modelId="{3D937A32-0EE3-43A5-AA72-2C00385FBA46}" type="sibTrans" cxnId="{9369A37C-E434-4498-92F4-AA21A9C13D6C}">
      <dgm:prSet/>
      <dgm:spPr/>
      <dgm:t>
        <a:bodyPr/>
        <a:lstStyle/>
        <a:p>
          <a:endParaRPr lang="en-US"/>
        </a:p>
      </dgm:t>
    </dgm:pt>
    <dgm:pt modelId="{ED77A78D-D021-4892-B67B-5D316DCCEB70}">
      <dgm:prSet custT="1"/>
      <dgm:spPr/>
      <dgm:t>
        <a:bodyPr/>
        <a:lstStyle/>
        <a:p>
          <a:pPr rtl="0"/>
          <a:r>
            <a:rPr lang="en-US" sz="2800" b="1" i="0" baseline="0" dirty="0"/>
            <a:t>Logic invariant to use-cases</a:t>
          </a:r>
          <a:endParaRPr lang="it-IT" sz="2800" b="1" dirty="0"/>
        </a:p>
      </dgm:t>
    </dgm:pt>
    <dgm:pt modelId="{D07B9B73-7C76-4627-9FC9-A469E9657391}" type="parTrans" cxnId="{0F5A6BCC-2F3D-42AA-B1D0-4E6F04EE2B8F}">
      <dgm:prSet/>
      <dgm:spPr/>
      <dgm:t>
        <a:bodyPr/>
        <a:lstStyle/>
        <a:p>
          <a:endParaRPr lang="en-US"/>
        </a:p>
      </dgm:t>
    </dgm:pt>
    <dgm:pt modelId="{53B2B996-5FB9-421B-9065-35A2246E9989}" type="sibTrans" cxnId="{0F5A6BCC-2F3D-42AA-B1D0-4E6F04EE2B8F}">
      <dgm:prSet/>
      <dgm:spPr/>
      <dgm:t>
        <a:bodyPr/>
        <a:lstStyle/>
        <a:p>
          <a:endParaRPr lang="en-US"/>
        </a:p>
      </dgm:t>
    </dgm:pt>
    <dgm:pt modelId="{7303E531-AD07-4DDF-9E0D-4F4DDAF4F9EE}" type="pres">
      <dgm:prSet presAssocID="{7E5A7834-AD07-4631-AA2A-51312C053598}" presName="list" presStyleCnt="0">
        <dgm:presLayoutVars>
          <dgm:dir/>
          <dgm:animLvl val="lvl"/>
        </dgm:presLayoutVars>
      </dgm:prSet>
      <dgm:spPr/>
    </dgm:pt>
    <dgm:pt modelId="{88FCD3B8-7990-4E6A-B415-C9F27831CBA0}" type="pres">
      <dgm:prSet presAssocID="{5BCC1239-D1DE-4752-A6A8-3CE4CA266F3C}" presName="posSpace" presStyleCnt="0"/>
      <dgm:spPr/>
    </dgm:pt>
    <dgm:pt modelId="{4D4F0F36-6B49-415A-AE05-DF6788F14A99}" type="pres">
      <dgm:prSet presAssocID="{5BCC1239-D1DE-4752-A6A8-3CE4CA266F3C}" presName="vertFlow" presStyleCnt="0"/>
      <dgm:spPr/>
    </dgm:pt>
    <dgm:pt modelId="{CCD5FD48-1555-4570-978F-CBB558CE5232}" type="pres">
      <dgm:prSet presAssocID="{5BCC1239-D1DE-4752-A6A8-3CE4CA266F3C}" presName="topSpace" presStyleCnt="0"/>
      <dgm:spPr/>
    </dgm:pt>
    <dgm:pt modelId="{51962F66-DA8C-49EE-BCA2-8B61B8D9B527}" type="pres">
      <dgm:prSet presAssocID="{5BCC1239-D1DE-4752-A6A8-3CE4CA266F3C}" presName="firstComp" presStyleCnt="0"/>
      <dgm:spPr/>
    </dgm:pt>
    <dgm:pt modelId="{1B2179B0-FDBA-4154-BDCB-08CDCFE2C729}" type="pres">
      <dgm:prSet presAssocID="{5BCC1239-D1DE-4752-A6A8-3CE4CA266F3C}" presName="firstChild" presStyleLbl="bgAccFollowNode1" presStyleIdx="0" presStyleCnt="1"/>
      <dgm:spPr/>
    </dgm:pt>
    <dgm:pt modelId="{C1FF6A3F-7359-42D3-B634-95EC84AB1335}" type="pres">
      <dgm:prSet presAssocID="{5BCC1239-D1DE-4752-A6A8-3CE4CA266F3C}" presName="firstChildTx" presStyleLbl="bgAccFollowNode1" presStyleIdx="0" presStyleCnt="1">
        <dgm:presLayoutVars>
          <dgm:bulletEnabled val="1"/>
        </dgm:presLayoutVars>
      </dgm:prSet>
      <dgm:spPr/>
    </dgm:pt>
    <dgm:pt modelId="{2D2AF338-39AB-49D0-95FB-D5996B5E4399}" type="pres">
      <dgm:prSet presAssocID="{5BCC1239-D1DE-4752-A6A8-3CE4CA266F3C}" presName="negSpace" presStyleCnt="0"/>
      <dgm:spPr/>
    </dgm:pt>
    <dgm:pt modelId="{CEEFD33C-CECD-4A1D-8F4E-B7B6B208E63E}" type="pres">
      <dgm:prSet presAssocID="{5BCC1239-D1DE-4752-A6A8-3CE4CA266F3C}" presName="circle" presStyleLbl="node1" presStyleIdx="0" presStyleCnt="1"/>
      <dgm:spPr/>
    </dgm:pt>
  </dgm:ptLst>
  <dgm:cxnLst>
    <dgm:cxn modelId="{955D2C2A-633C-46FB-A491-E25A6634A754}" type="presOf" srcId="{5BCC1239-D1DE-4752-A6A8-3CE4CA266F3C}" destId="{CEEFD33C-CECD-4A1D-8F4E-B7B6B208E63E}" srcOrd="0" destOrd="0" presId="urn:microsoft.com/office/officeart/2005/8/layout/hList9"/>
    <dgm:cxn modelId="{4447115E-1132-4F60-B2FC-CE46071DAC45}" srcId="{7E5A7834-AD07-4631-AA2A-51312C053598}" destId="{5BCC1239-D1DE-4752-A6A8-3CE4CA266F3C}" srcOrd="0" destOrd="0" parTransId="{A39DB2F0-E3F1-4A06-8CFB-9D2F91784A07}" sibTransId="{998E658E-6D5C-42E9-A71D-598D55135639}"/>
    <dgm:cxn modelId="{9369A37C-E434-4498-92F4-AA21A9C13D6C}" srcId="{ED77A78D-D021-4892-B67B-5D316DCCEB70}" destId="{D6252346-FD37-4A0B-8F0E-D9013420D92A}" srcOrd="1" destOrd="0" parTransId="{0BEAFBDA-83A6-4423-AD1F-2DA46471413F}" sibTransId="{3D937A32-0EE3-43A5-AA72-2C00385FBA46}"/>
    <dgm:cxn modelId="{2EC3D3FF-8952-4B00-94BF-1A93A8621A84}" type="presOf" srcId="{7E5A7834-AD07-4631-AA2A-51312C053598}" destId="{7303E531-AD07-4DDF-9E0D-4F4DDAF4F9EE}" srcOrd="0" destOrd="0" presId="urn:microsoft.com/office/officeart/2005/8/layout/hList9"/>
    <dgm:cxn modelId="{C59924E7-17C0-42D7-9313-EA0184B75593}" srcId="{ED77A78D-D021-4892-B67B-5D316DCCEB70}" destId="{21BE74CC-2E88-48E1-941D-2F54D06A8C1A}" srcOrd="0" destOrd="0" parTransId="{F8AD2F00-447C-40EC-8F93-FFFA2CC47FDF}" sibTransId="{00367D5D-643C-4B37-B246-33C9DC343D6C}"/>
    <dgm:cxn modelId="{934BD886-C9FA-4443-8A58-8407C144148F}" type="presOf" srcId="{D6252346-FD37-4A0B-8F0E-D9013420D92A}" destId="{1B2179B0-FDBA-4154-BDCB-08CDCFE2C729}" srcOrd="0" destOrd="2" presId="urn:microsoft.com/office/officeart/2005/8/layout/hList9"/>
    <dgm:cxn modelId="{B251F1A5-1583-4C0D-BAD8-5921F366B3D0}" type="presOf" srcId="{ED77A78D-D021-4892-B67B-5D316DCCEB70}" destId="{1B2179B0-FDBA-4154-BDCB-08CDCFE2C729}" srcOrd="0" destOrd="0" presId="urn:microsoft.com/office/officeart/2005/8/layout/hList9"/>
    <dgm:cxn modelId="{5259E909-2776-4449-BC55-297E81394316}" type="presOf" srcId="{D6252346-FD37-4A0B-8F0E-D9013420D92A}" destId="{C1FF6A3F-7359-42D3-B634-95EC84AB1335}" srcOrd="1" destOrd="2" presId="urn:microsoft.com/office/officeart/2005/8/layout/hList9"/>
    <dgm:cxn modelId="{C5792172-B9AF-4C17-A605-2AF343FFC863}" type="presOf" srcId="{21BE74CC-2E88-48E1-941D-2F54D06A8C1A}" destId="{1B2179B0-FDBA-4154-BDCB-08CDCFE2C729}" srcOrd="0" destOrd="1" presId="urn:microsoft.com/office/officeart/2005/8/layout/hList9"/>
    <dgm:cxn modelId="{C6B4FFB7-BF32-4844-A519-9BF3FDCD1DF2}" type="presOf" srcId="{21BE74CC-2E88-48E1-941D-2F54D06A8C1A}" destId="{C1FF6A3F-7359-42D3-B634-95EC84AB1335}" srcOrd="1" destOrd="1" presId="urn:microsoft.com/office/officeart/2005/8/layout/hList9"/>
    <dgm:cxn modelId="{0F5A6BCC-2F3D-42AA-B1D0-4E6F04EE2B8F}" srcId="{5BCC1239-D1DE-4752-A6A8-3CE4CA266F3C}" destId="{ED77A78D-D021-4892-B67B-5D316DCCEB70}" srcOrd="0" destOrd="0" parTransId="{D07B9B73-7C76-4627-9FC9-A469E9657391}" sibTransId="{53B2B996-5FB9-421B-9065-35A2246E9989}"/>
    <dgm:cxn modelId="{6F41DAEA-B036-498C-8B5B-8A7D2B60655D}" type="presOf" srcId="{ED77A78D-D021-4892-B67B-5D316DCCEB70}" destId="{C1FF6A3F-7359-42D3-B634-95EC84AB1335}" srcOrd="1" destOrd="0" presId="urn:microsoft.com/office/officeart/2005/8/layout/hList9"/>
    <dgm:cxn modelId="{11938C5E-FD70-4429-BE5F-54C33FE74BEA}" type="presParOf" srcId="{7303E531-AD07-4DDF-9E0D-4F4DDAF4F9EE}" destId="{88FCD3B8-7990-4E6A-B415-C9F27831CBA0}" srcOrd="0" destOrd="0" presId="urn:microsoft.com/office/officeart/2005/8/layout/hList9"/>
    <dgm:cxn modelId="{424AB219-C866-43C4-A95F-F9172DFD5A7A}" type="presParOf" srcId="{7303E531-AD07-4DDF-9E0D-4F4DDAF4F9EE}" destId="{4D4F0F36-6B49-415A-AE05-DF6788F14A99}" srcOrd="1" destOrd="0" presId="urn:microsoft.com/office/officeart/2005/8/layout/hList9"/>
    <dgm:cxn modelId="{E0643122-466B-46E7-B650-9C457628E17C}" type="presParOf" srcId="{4D4F0F36-6B49-415A-AE05-DF6788F14A99}" destId="{CCD5FD48-1555-4570-978F-CBB558CE5232}" srcOrd="0" destOrd="0" presId="urn:microsoft.com/office/officeart/2005/8/layout/hList9"/>
    <dgm:cxn modelId="{EB113A07-52F8-4CB0-9674-57EB946BBBEE}" type="presParOf" srcId="{4D4F0F36-6B49-415A-AE05-DF6788F14A99}" destId="{51962F66-DA8C-49EE-BCA2-8B61B8D9B527}" srcOrd="1" destOrd="0" presId="urn:microsoft.com/office/officeart/2005/8/layout/hList9"/>
    <dgm:cxn modelId="{998D8A3A-7687-493D-BD2B-E72BEA43DFB9}" type="presParOf" srcId="{51962F66-DA8C-49EE-BCA2-8B61B8D9B527}" destId="{1B2179B0-FDBA-4154-BDCB-08CDCFE2C729}" srcOrd="0" destOrd="0" presId="urn:microsoft.com/office/officeart/2005/8/layout/hList9"/>
    <dgm:cxn modelId="{35079E07-1754-4386-AEED-51E2E0B611AA}" type="presParOf" srcId="{51962F66-DA8C-49EE-BCA2-8B61B8D9B527}" destId="{C1FF6A3F-7359-42D3-B634-95EC84AB1335}" srcOrd="1" destOrd="0" presId="urn:microsoft.com/office/officeart/2005/8/layout/hList9"/>
    <dgm:cxn modelId="{9FA74AA6-F4C6-4D8B-9D00-34EFA3AFA697}" type="presParOf" srcId="{7303E531-AD07-4DDF-9E0D-4F4DDAF4F9EE}" destId="{2D2AF338-39AB-49D0-95FB-D5996B5E4399}" srcOrd="2" destOrd="0" presId="urn:microsoft.com/office/officeart/2005/8/layout/hList9"/>
    <dgm:cxn modelId="{6D5152FF-248A-4092-872E-2DD578F09BDD}" type="presParOf" srcId="{7303E531-AD07-4DDF-9E0D-4F4DDAF4F9EE}" destId="{CEEFD33C-CECD-4A1D-8F4E-B7B6B208E63E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3DD57-5287-46E9-831F-90B93D0BB2B0}">
      <dsp:nvSpPr>
        <dsp:cNvPr id="0" name=""/>
        <dsp:cNvSpPr/>
      </dsp:nvSpPr>
      <dsp:spPr>
        <a:xfrm>
          <a:off x="1374260" y="1070739"/>
          <a:ext cx="2573720" cy="17166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0" kern="1200" baseline="0" dirty="0"/>
            <a:t>Dependent</a:t>
          </a:r>
          <a:r>
            <a:rPr lang="en-US" sz="2100" b="0" i="0" kern="1200" baseline="0" dirty="0"/>
            <a:t> on use-cases</a:t>
          </a:r>
          <a:endParaRPr lang="it-IT" sz="21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Application entities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Application workflow components</a:t>
          </a:r>
        </a:p>
      </dsp:txBody>
      <dsp:txXfrm>
        <a:off x="1786055" y="1070739"/>
        <a:ext cx="2161925" cy="1716671"/>
      </dsp:txXfrm>
    </dsp:sp>
    <dsp:sp modelId="{1A9573F1-2ACB-4B2A-9DB4-B630BB1F929A}">
      <dsp:nvSpPr>
        <dsp:cNvPr id="0" name=""/>
        <dsp:cNvSpPr/>
      </dsp:nvSpPr>
      <dsp:spPr>
        <a:xfrm>
          <a:off x="1609" y="384413"/>
          <a:ext cx="1715813" cy="1715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>
              <a:latin typeface="Impact" panose="020B0806030902050204" pitchFamily="34" charset="0"/>
            </a:rPr>
            <a:t>Application Logic</a:t>
          </a:r>
          <a:endParaRPr lang="it-IT" sz="2000" b="0" kern="1200" dirty="0">
            <a:latin typeface="Impact" panose="020B0806030902050204" pitchFamily="34" charset="0"/>
          </a:endParaRPr>
        </a:p>
      </dsp:txBody>
      <dsp:txXfrm>
        <a:off x="252884" y="635688"/>
        <a:ext cx="1213263" cy="1213263"/>
      </dsp:txXfrm>
    </dsp:sp>
    <dsp:sp modelId="{1B2179B0-FDBA-4154-BDCB-08CDCFE2C729}">
      <dsp:nvSpPr>
        <dsp:cNvPr id="0" name=""/>
        <dsp:cNvSpPr/>
      </dsp:nvSpPr>
      <dsp:spPr>
        <a:xfrm>
          <a:off x="5663794" y="1070739"/>
          <a:ext cx="2573720" cy="17166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0" kern="1200" baseline="0" dirty="0"/>
            <a:t>Invariant</a:t>
          </a:r>
          <a:r>
            <a:rPr lang="en-US" sz="2100" b="0" i="0" kern="1200" baseline="0" dirty="0"/>
            <a:t> to use-cases</a:t>
          </a:r>
          <a:endParaRPr lang="it-IT" sz="21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baseline="0" dirty="0"/>
            <a:t>Business entities</a:t>
          </a:r>
          <a:endParaRPr lang="it-IT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baseline="0" dirty="0"/>
            <a:t>Business workflow components</a:t>
          </a:r>
          <a:endParaRPr lang="it-IT" sz="1600" kern="1200" dirty="0"/>
        </a:p>
      </dsp:txBody>
      <dsp:txXfrm>
        <a:off x="6075590" y="1070739"/>
        <a:ext cx="2161925" cy="1716671"/>
      </dsp:txXfrm>
    </dsp:sp>
    <dsp:sp modelId="{CEEFD33C-CECD-4A1D-8F4E-B7B6B208E63E}">
      <dsp:nvSpPr>
        <dsp:cNvPr id="0" name=""/>
        <dsp:cNvSpPr/>
      </dsp:nvSpPr>
      <dsp:spPr>
        <a:xfrm>
          <a:off x="4291143" y="384413"/>
          <a:ext cx="1715813" cy="1715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>
              <a:latin typeface="Impact" panose="020B0806030902050204" pitchFamily="34" charset="0"/>
            </a:rPr>
            <a:t>Domain Logic</a:t>
          </a:r>
          <a:endParaRPr lang="it-IT" sz="2000" b="0" kern="1200" dirty="0">
            <a:latin typeface="Impact" panose="020B0806030902050204" pitchFamily="34" charset="0"/>
          </a:endParaRPr>
        </a:p>
      </dsp:txBody>
      <dsp:txXfrm>
        <a:off x="4542418" y="635688"/>
        <a:ext cx="1213263" cy="12132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179B0-FDBA-4154-BDCB-08CDCFE2C729}">
      <dsp:nvSpPr>
        <dsp:cNvPr id="0" name=""/>
        <dsp:cNvSpPr/>
      </dsp:nvSpPr>
      <dsp:spPr>
        <a:xfrm>
          <a:off x="2225063" y="906966"/>
          <a:ext cx="3394164" cy="22639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baseline="0" dirty="0"/>
            <a:t>Logic invariant to use-cases</a:t>
          </a:r>
          <a:endParaRPr lang="it-IT" sz="2800" b="1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baseline="0" dirty="0"/>
            <a:t>Domain model</a:t>
          </a:r>
          <a:endParaRPr lang="it-IT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baseline="0" dirty="0"/>
            <a:t>Domain services</a:t>
          </a:r>
          <a:endParaRPr lang="it-IT" sz="2400" kern="1200" dirty="0"/>
        </a:p>
      </dsp:txBody>
      <dsp:txXfrm>
        <a:off x="2768129" y="906966"/>
        <a:ext cx="2851098" cy="2263907"/>
      </dsp:txXfrm>
    </dsp:sp>
    <dsp:sp modelId="{CEEFD33C-CECD-4A1D-8F4E-B7B6B208E63E}">
      <dsp:nvSpPr>
        <dsp:cNvPr id="0" name=""/>
        <dsp:cNvSpPr/>
      </dsp:nvSpPr>
      <dsp:spPr>
        <a:xfrm>
          <a:off x="414842" y="1855"/>
          <a:ext cx="2262776" cy="22627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 baseline="0" dirty="0"/>
            <a:t>Domain Layer</a:t>
          </a:r>
          <a:endParaRPr lang="it-IT" sz="3600" kern="1200" dirty="0"/>
        </a:p>
      </dsp:txBody>
      <dsp:txXfrm>
        <a:off x="746218" y="333231"/>
        <a:ext cx="1600024" cy="1600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20686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765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21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55679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-152400" y="-95250"/>
            <a:ext cx="9448800" cy="933450"/>
          </a:xfrm>
          <a:solidFill>
            <a:schemeClr val="bg1">
              <a:lumMod val="9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>
            <a:lvl1pPr algn="ctr">
              <a:defRPr b="0">
                <a:latin typeface="Impact" panose="020B080603090205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8251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"/>
          <p:cNvSpPr>
            <a:spLocks noGrp="1"/>
          </p:cNvSpPr>
          <p:nvPr>
            <p:ph sz="quarter" idx="13" hasCustomPrompt="1"/>
          </p:nvPr>
        </p:nvSpPr>
        <p:spPr>
          <a:xfrm>
            <a:off x="462644" y="1331610"/>
            <a:ext cx="8238334" cy="3172730"/>
          </a:xfrm>
        </p:spPr>
        <p:txBody>
          <a:bodyPr>
            <a:normAutofit/>
          </a:bodyPr>
          <a:lstStyle>
            <a:lvl1pPr marL="222847" indent="-222847">
              <a:buClr>
                <a:schemeClr val="accent1"/>
              </a:buClr>
              <a:buSzPct val="70000"/>
              <a:buFont typeface="Wingdings" charset="2"/>
              <a:buChar char="§"/>
              <a:defRPr sz="1950" b="0" i="0" baseline="0">
                <a:solidFill>
                  <a:schemeClr val="tx1"/>
                </a:solidFill>
                <a:latin typeface="+mn-lt"/>
              </a:defRPr>
            </a:lvl1pPr>
            <a:lvl2pPr marL="439587" indent="-216740">
              <a:buClr>
                <a:schemeClr val="bg1">
                  <a:lumMod val="65000"/>
                </a:schemeClr>
              </a:buClr>
              <a:buSzPct val="70000"/>
              <a:buFont typeface="Lucida Grande"/>
              <a:buChar char="-"/>
              <a:defRPr sz="1800" b="0" i="0" baseline="0">
                <a:solidFill>
                  <a:schemeClr val="tx1"/>
                </a:solidFill>
                <a:latin typeface="+mn-lt"/>
              </a:defRPr>
            </a:lvl2pPr>
            <a:lvl3pPr marL="662432" indent="-215216">
              <a:buClr>
                <a:schemeClr val="bg1">
                  <a:lumMod val="85000"/>
                </a:schemeClr>
              </a:buClr>
              <a:buSzPct val="70000"/>
              <a:buFont typeface="Lucida Grande"/>
              <a:buChar char="•"/>
              <a:defRPr sz="1650" b="0" i="0" baseline="0">
                <a:solidFill>
                  <a:schemeClr val="tx1"/>
                </a:solidFill>
                <a:latin typeface="+mn-lt"/>
              </a:defRPr>
            </a:lvl3pPr>
            <a:lvl4pPr marL="822701" indent="-160267">
              <a:buClr>
                <a:schemeClr val="bg1">
                  <a:lumMod val="85000"/>
                </a:schemeClr>
              </a:buClr>
              <a:buSzPct val="70000"/>
              <a:buFont typeface="Wingdings" panose="05000000000000000000" pitchFamily="2" charset="2"/>
              <a:buChar char="§"/>
              <a:defRPr sz="1500" b="0" i="0" baseline="0">
                <a:solidFill>
                  <a:schemeClr val="tx1"/>
                </a:solidFill>
                <a:latin typeface="+mn-lt"/>
                <a:cs typeface="Arial"/>
              </a:defRPr>
            </a:lvl4pPr>
            <a:lvl5pPr marL="882227" indent="-222847">
              <a:buClrTx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text or click the image icon to add a graphic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itle"/>
          <p:cNvSpPr>
            <a:spLocks noGrp="1"/>
          </p:cNvSpPr>
          <p:nvPr>
            <p:ph type="title" hasCustomPrompt="1"/>
          </p:nvPr>
        </p:nvSpPr>
        <p:spPr>
          <a:xfrm>
            <a:off x="463177" y="140402"/>
            <a:ext cx="8234387" cy="1178237"/>
          </a:xfrm>
          <a:prstGeom prst="rect">
            <a:avLst/>
          </a:prstGeom>
        </p:spPr>
        <p:txBody>
          <a:bodyPr vert="horz" lIns="0" tIns="43960" rIns="87919" bIns="43960" rtlCol="0" anchor="ctr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Slide Title in </a:t>
            </a:r>
            <a:r>
              <a:rPr lang="en-US" dirty="0" err="1"/>
              <a:t>Titlecase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4B56-7FB8-4E2F-95EF-C60156FD808F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A65B-32DD-484E-9C7A-31D1686C7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1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 bwMode="auto">
          <a:xfrm>
            <a:off x="3087292" y="741283"/>
            <a:ext cx="2969419" cy="35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b="1" dirty="0"/>
              <a:t>Sponsors and Partners</a:t>
            </a:r>
            <a:endParaRPr lang="pl-PL" sz="2700" b="1" dirty="0"/>
          </a:p>
        </p:txBody>
      </p:sp>
      <p:sp>
        <p:nvSpPr>
          <p:cNvPr id="10" name="Prostokąt z rogami zaokrąglonymi z jednej strony 9"/>
          <p:cNvSpPr/>
          <p:nvPr/>
        </p:nvSpPr>
        <p:spPr>
          <a:xfrm rot="5400000">
            <a:off x="6439766" y="1853032"/>
            <a:ext cx="201423" cy="1903228"/>
          </a:xfrm>
          <a:prstGeom prst="round2SameRect">
            <a:avLst>
              <a:gd name="adj1" fmla="val 21627"/>
              <a:gd name="adj2" fmla="val 24463"/>
            </a:avLst>
          </a:prstGeom>
          <a:solidFill>
            <a:schemeClr val="bg2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1200" b="1" dirty="0">
                <a:solidFill>
                  <a:schemeClr val="tx1"/>
                </a:solidFill>
              </a:rPr>
              <a:t>Silver </a:t>
            </a:r>
            <a:r>
              <a:rPr lang="pl-PL" sz="1200" b="1" dirty="0" err="1">
                <a:solidFill>
                  <a:schemeClr val="tx1"/>
                </a:solidFill>
              </a:rPr>
              <a:t>Sponsors</a:t>
            </a:r>
            <a:endParaRPr lang="pl-PL" sz="1200" b="1" dirty="0">
              <a:solidFill>
                <a:schemeClr val="tx1"/>
              </a:solidFill>
            </a:endParaRPr>
          </a:p>
        </p:txBody>
      </p:sp>
      <p:grpSp>
        <p:nvGrpSpPr>
          <p:cNvPr id="2" name="Grupa 1"/>
          <p:cNvGrpSpPr/>
          <p:nvPr/>
        </p:nvGrpSpPr>
        <p:grpSpPr>
          <a:xfrm>
            <a:off x="2146723" y="1541516"/>
            <a:ext cx="4850558" cy="1008515"/>
            <a:chOff x="1310475" y="1198103"/>
            <a:chExt cx="6467411" cy="1344687"/>
          </a:xfrm>
        </p:grpSpPr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482" y="1198103"/>
              <a:ext cx="2538404" cy="1344687"/>
            </a:xfrm>
            <a:prstGeom prst="rect">
              <a:avLst/>
            </a:prstGeom>
          </p:spPr>
        </p:pic>
        <p:pic>
          <p:nvPicPr>
            <p:cNvPr id="15" name="Obraz 14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10475" y="1311665"/>
              <a:ext cx="3140364" cy="959641"/>
            </a:xfrm>
            <a:prstGeom prst="rect">
              <a:avLst/>
            </a:prstGeom>
          </p:spPr>
        </p:pic>
      </p:grpSp>
      <p:sp>
        <p:nvSpPr>
          <p:cNvPr id="24" name="Prostokąt z rogami zaokrąglonymi z jednej strony 23"/>
          <p:cNvSpPr/>
          <p:nvPr/>
        </p:nvSpPr>
        <p:spPr>
          <a:xfrm rot="5400000">
            <a:off x="4486376" y="25203"/>
            <a:ext cx="201423" cy="2622189"/>
          </a:xfrm>
          <a:prstGeom prst="round2SameRect">
            <a:avLst>
              <a:gd name="adj1" fmla="val 21627"/>
              <a:gd name="adj2" fmla="val 24463"/>
            </a:avLst>
          </a:prstGeom>
          <a:solidFill>
            <a:schemeClr val="bg2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1200" b="1" dirty="0">
                <a:solidFill>
                  <a:schemeClr val="tx1"/>
                </a:solidFill>
              </a:rPr>
              <a:t>Strategic </a:t>
            </a:r>
            <a:r>
              <a:rPr lang="pl-PL" sz="1200" b="1" dirty="0" err="1">
                <a:solidFill>
                  <a:schemeClr val="tx1"/>
                </a:solidFill>
              </a:rPr>
              <a:t>Sponsors</a:t>
            </a:r>
            <a:endParaRPr lang="pl-PL" sz="1200" b="1" dirty="0">
              <a:solidFill>
                <a:schemeClr val="tx1"/>
              </a:solidFill>
            </a:endParaRPr>
          </a:p>
        </p:txBody>
      </p:sp>
      <p:sp>
        <p:nvSpPr>
          <p:cNvPr id="25" name="Prostokąt z rogami zaokrąglonymi z jednej strony 24"/>
          <p:cNvSpPr/>
          <p:nvPr/>
        </p:nvSpPr>
        <p:spPr>
          <a:xfrm rot="5400000">
            <a:off x="3004490" y="1874031"/>
            <a:ext cx="201423" cy="1903228"/>
          </a:xfrm>
          <a:prstGeom prst="round2SameRect">
            <a:avLst>
              <a:gd name="adj1" fmla="val 21627"/>
              <a:gd name="adj2" fmla="val 24463"/>
            </a:avLst>
          </a:prstGeom>
          <a:solidFill>
            <a:schemeClr val="bg2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1200" b="1" dirty="0">
                <a:solidFill>
                  <a:schemeClr val="tx1"/>
                </a:solidFill>
              </a:rPr>
              <a:t>Gold</a:t>
            </a:r>
            <a:r>
              <a:rPr lang="pl-PL" sz="1200" b="1" dirty="0">
                <a:solidFill>
                  <a:schemeClr val="bg1"/>
                </a:solidFill>
              </a:rPr>
              <a:t> </a:t>
            </a:r>
            <a:r>
              <a:rPr lang="pl-PL" sz="1200" b="1" dirty="0" err="1">
                <a:solidFill>
                  <a:schemeClr val="tx1"/>
                </a:solidFill>
              </a:rPr>
              <a:t>Sponsors</a:t>
            </a:r>
            <a:endParaRPr lang="pl-PL" sz="1200" b="1" dirty="0">
              <a:solidFill>
                <a:schemeClr val="tx1"/>
              </a:solidFill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1405888" y="3073058"/>
            <a:ext cx="3398627" cy="1155759"/>
            <a:chOff x="350517" y="3240160"/>
            <a:chExt cx="4531502" cy="1541012"/>
          </a:xfrm>
        </p:grpSpPr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1542" y="3240160"/>
              <a:ext cx="1450477" cy="752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az 15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0517" y="3348868"/>
              <a:ext cx="2816951" cy="474256"/>
            </a:xfrm>
            <a:prstGeom prst="rect">
              <a:avLst/>
            </a:prstGeom>
          </p:spPr>
        </p:pic>
        <p:pic>
          <p:nvPicPr>
            <p:cNvPr id="3" name="Obraz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04143" y="4347584"/>
              <a:ext cx="2277635" cy="311677"/>
            </a:xfrm>
            <a:prstGeom prst="rect">
              <a:avLst/>
            </a:prstGeom>
          </p:spPr>
        </p:pic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0517" y="4225673"/>
              <a:ext cx="1720692" cy="555499"/>
            </a:xfrm>
            <a:prstGeom prst="rect">
              <a:avLst/>
            </a:prstGeom>
          </p:spPr>
        </p:pic>
      </p:grpSp>
      <p:grpSp>
        <p:nvGrpSpPr>
          <p:cNvPr id="12" name="Grupa 11"/>
          <p:cNvGrpSpPr/>
          <p:nvPr/>
        </p:nvGrpSpPr>
        <p:grpSpPr>
          <a:xfrm>
            <a:off x="5247186" y="3105865"/>
            <a:ext cx="2618971" cy="1382177"/>
            <a:chOff x="5472246" y="3283902"/>
            <a:chExt cx="3491961" cy="1842903"/>
          </a:xfrm>
        </p:grpSpPr>
        <p:pic>
          <p:nvPicPr>
            <p:cNvPr id="17" name="Obraz 16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51148" y="3283902"/>
              <a:ext cx="1569880" cy="364179"/>
            </a:xfrm>
            <a:prstGeom prst="rect">
              <a:avLst/>
            </a:prstGeom>
          </p:spPr>
        </p:pic>
        <p:pic>
          <p:nvPicPr>
            <p:cNvPr id="18" name="Obraz 17"/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72246" y="3304456"/>
              <a:ext cx="1759427" cy="323069"/>
            </a:xfrm>
            <a:prstGeom prst="rect">
              <a:avLst/>
            </a:prstGeom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85230" y="3873559"/>
              <a:ext cx="1533459" cy="416671"/>
            </a:xfrm>
            <a:prstGeom prst="rect">
              <a:avLst/>
            </a:prstGeom>
          </p:spPr>
        </p:pic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62900" y="4435249"/>
              <a:ext cx="1178118" cy="691556"/>
            </a:xfrm>
            <a:prstGeom prst="rect">
              <a:avLst/>
            </a:prstGeom>
          </p:spPr>
        </p:pic>
        <p:pic>
          <p:nvPicPr>
            <p:cNvPr id="1028" name="Picture 4" descr="Znalezione obrazy dla zapytania millenium bank logo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520" y="4614189"/>
              <a:ext cx="1437137" cy="333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1148" y="4011603"/>
              <a:ext cx="1613059" cy="1405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0269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CRUD to Domain Models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312686"/>
            <a:ext cx="3886200" cy="12518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2778392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The sore point is how you </a:t>
            </a:r>
            <a:r>
              <a:rPr lang="en-US" sz="1800" b="1" dirty="0"/>
              <a:t>UPDATE</a:t>
            </a:r>
            <a:r>
              <a:rPr lang="en-US" sz="1800" dirty="0"/>
              <a:t> and </a:t>
            </a:r>
            <a:r>
              <a:rPr lang="en-US" sz="1800" b="1" dirty="0"/>
              <a:t>DELETE</a:t>
            </a:r>
            <a:r>
              <a:rPr lang="en-US" sz="1800" dirty="0"/>
              <a:t> the state of aggregates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0" y="3638550"/>
            <a:ext cx="3886200" cy="838200"/>
          </a:xfrm>
          <a:prstGeom prst="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DOMAIN </a:t>
            </a:r>
          </a:p>
          <a:p>
            <a:pPr algn="ctr"/>
            <a:r>
              <a:rPr lang="en-US" sz="2000" b="1" dirty="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2530575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Layer: </a:t>
            </a:r>
            <a:r>
              <a:rPr lang="en-US" dirty="0">
                <a:solidFill>
                  <a:srgbClr val="C00000"/>
                </a:solidFill>
              </a:rPr>
              <a:t>Model + Services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114800" y="2343150"/>
            <a:ext cx="1905000" cy="83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BUSINESS</a:t>
            </a:r>
          </a:p>
          <a:p>
            <a:pPr algn="ctr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LOGIC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9400" y="1504950"/>
            <a:ext cx="12954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STATE</a:t>
            </a:r>
          </a:p>
        </p:txBody>
      </p:sp>
      <p:cxnSp>
        <p:nvCxnSpPr>
          <p:cNvPr id="6" name="Elbow Connector 5"/>
          <p:cNvCxnSpPr>
            <a:stCxn id="4" idx="3"/>
            <a:endCxn id="3" idx="0"/>
          </p:cNvCxnSpPr>
          <p:nvPr/>
        </p:nvCxnSpPr>
        <p:spPr>
          <a:xfrm>
            <a:off x="4114800" y="1733550"/>
            <a:ext cx="952500" cy="60960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77000" y="3486150"/>
            <a:ext cx="12954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NEW STATE</a:t>
            </a:r>
          </a:p>
        </p:txBody>
      </p:sp>
      <p:cxnSp>
        <p:nvCxnSpPr>
          <p:cNvPr id="8" name="Elbow Connector 7"/>
          <p:cNvCxnSpPr>
            <a:stCxn id="3" idx="2"/>
            <a:endCxn id="7" idx="1"/>
          </p:cNvCxnSpPr>
          <p:nvPr/>
        </p:nvCxnSpPr>
        <p:spPr>
          <a:xfrm rot="16200000" flipH="1">
            <a:off x="5505450" y="2743200"/>
            <a:ext cx="533400" cy="140970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95400" y="147194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Domain Service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64418" y="333375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Domain Service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64418" y="250064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Domain Model</a:t>
            </a:r>
          </a:p>
        </p:txBody>
      </p:sp>
    </p:spTree>
    <p:extLst>
      <p:ext uri="{BB962C8B-B14F-4D97-AF65-F5344CB8AC3E}">
        <p14:creationId xmlns:p14="http://schemas.microsoft.com/office/powerpoint/2010/main" val="298698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1"/>
          <p:cNvSpPr txBox="1">
            <a:spLocks/>
          </p:cNvSpPr>
          <p:nvPr/>
        </p:nvSpPr>
        <p:spPr>
          <a:xfrm>
            <a:off x="685800" y="742950"/>
            <a:ext cx="7728900" cy="297180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</a:lstStyle>
          <a:p>
            <a:r>
              <a:rPr lang="en-US" sz="3600" dirty="0">
                <a:solidFill>
                  <a:srgbClr val="C00000"/>
                </a:solidFill>
                <a:latin typeface="Impact" panose="020B0806030902050204" pitchFamily="34" charset="0"/>
              </a:rPr>
              <a:t>DOMAIN MODEL</a:t>
            </a:r>
            <a:br>
              <a:rPr lang="en-US" sz="3600" dirty="0">
                <a:solidFill>
                  <a:srgbClr val="C00000"/>
                </a:solidFill>
                <a:latin typeface="Impact" panose="020B0806030902050204" pitchFamily="34" charset="0"/>
              </a:rPr>
            </a:b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Conceptual model of the business domain in which entities model </a:t>
            </a:r>
            <a:r>
              <a:rPr lang="en-US" sz="3200" dirty="0">
                <a:solidFill>
                  <a:srgbClr val="0070C0"/>
                </a:solidFill>
                <a:latin typeface="Impact" panose="020B0806030902050204" pitchFamily="34" charset="0"/>
              </a:rPr>
              <a:t>data and behavior 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of </a:t>
            </a:r>
            <a:r>
              <a:rPr lang="en-US" sz="3200" dirty="0">
                <a:solidFill>
                  <a:srgbClr val="0070C0"/>
                </a:solidFill>
                <a:latin typeface="Impact" panose="020B0806030902050204" pitchFamily="34" charset="0"/>
              </a:rPr>
              <a:t>real-world 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entities and their relationships.</a:t>
            </a:r>
            <a:endParaRPr lang="ru" sz="32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8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1"/>
          <p:cNvSpPr txBox="1">
            <a:spLocks/>
          </p:cNvSpPr>
          <p:nvPr/>
        </p:nvSpPr>
        <p:spPr>
          <a:xfrm>
            <a:off x="685800" y="133350"/>
            <a:ext cx="7728900" cy="18077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25" tIns="91425" rIns="91425" bIns="91425" rtlCol="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</a:lstStyle>
          <a:p>
            <a:r>
              <a:rPr lang="en-US" sz="2800" dirty="0">
                <a:solidFill>
                  <a:srgbClr val="C00000"/>
                </a:solidFill>
                <a:latin typeface="Impact" panose="020B0806030902050204" pitchFamily="34" charset="0"/>
              </a:rPr>
              <a:t>DOMAIN MODEL</a:t>
            </a:r>
            <a:br>
              <a:rPr lang="en-US" sz="2800" dirty="0">
                <a:solidFill>
                  <a:srgbClr val="C00000"/>
                </a:solidFill>
                <a:latin typeface="Impact" panose="020B0806030902050204" pitchFamily="34" charset="0"/>
              </a:rPr>
            </a:b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Conceptual model of the business domain in which entities model </a:t>
            </a:r>
            <a:r>
              <a:rPr lang="en-US" sz="2400" dirty="0">
                <a:solidFill>
                  <a:srgbClr val="0070C0"/>
                </a:solidFill>
                <a:latin typeface="Impact" panose="020B0806030902050204" pitchFamily="34" charset="0"/>
              </a:rPr>
              <a:t>data and behavior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of </a:t>
            </a:r>
            <a:r>
              <a:rPr lang="en-US" sz="2400" dirty="0">
                <a:solidFill>
                  <a:srgbClr val="0070C0"/>
                </a:solidFill>
                <a:latin typeface="Impact" panose="020B0806030902050204" pitchFamily="34" charset="0"/>
              </a:rPr>
              <a:t>real-world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entities and their relationships.</a:t>
            </a:r>
            <a:endParaRPr lang="ru" sz="24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0338" y="2605387"/>
            <a:ext cx="563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Impact" panose="020B0806030902050204" pitchFamily="34" charset="0"/>
              </a:rPr>
              <a:t>Doesn’t have to be an object-oriented model.</a:t>
            </a:r>
            <a:endParaRPr lang="ru" sz="2000" dirty="0">
              <a:solidFill>
                <a:schemeClr val="bg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3216887"/>
            <a:ext cx="647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Impact" panose="020B0806030902050204" pitchFamily="34" charset="0"/>
              </a:rPr>
              <a:t>You should think of it as the API of the business domain.</a:t>
            </a:r>
            <a:endParaRPr lang="ru" sz="2000" dirty="0">
              <a:solidFill>
                <a:schemeClr val="bg2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2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1"/>
          <p:cNvSpPr txBox="1">
            <a:spLocks/>
          </p:cNvSpPr>
          <p:nvPr/>
        </p:nvSpPr>
        <p:spPr>
          <a:xfrm>
            <a:off x="685800" y="742950"/>
            <a:ext cx="7728900" cy="297180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</a:lstStyle>
          <a:p>
            <a:r>
              <a:rPr lang="en-US" sz="3600" dirty="0">
                <a:solidFill>
                  <a:srgbClr val="C00000"/>
                </a:solidFill>
                <a:latin typeface="Impact" panose="020B0806030902050204" pitchFamily="34" charset="0"/>
              </a:rPr>
              <a:t>PERSISTENCE </a:t>
            </a:r>
            <a:r>
              <a:rPr lang="en-US" sz="3600" dirty="0">
                <a:solidFill>
                  <a:schemeClr val="bg2"/>
                </a:solidFill>
                <a:latin typeface="Impact" panose="020B0806030902050204" pitchFamily="34" charset="0"/>
              </a:rPr>
              <a:t>OF A DOMAIN MODEL</a:t>
            </a:r>
            <a:br>
              <a:rPr lang="en-US" sz="3600" dirty="0">
                <a:solidFill>
                  <a:schemeClr val="bg2"/>
                </a:solidFill>
                <a:latin typeface="Impact" panose="020B0806030902050204" pitchFamily="34" charset="0"/>
              </a:rPr>
            </a:br>
            <a:r>
              <a:rPr lang="en-US" sz="3200" dirty="0">
                <a:solidFill>
                  <a:schemeClr val="bg1">
                    <a:lumMod val="65000"/>
                  </a:schemeClr>
                </a:solidFill>
                <a:latin typeface="Impact" panose="020B0806030902050204" pitchFamily="34" charset="0"/>
              </a:rPr>
              <a:t>A domain model is more about behavior than data. You persist data, not behavior. </a:t>
            </a:r>
            <a:endParaRPr lang="ru" sz="32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25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683" y="1497550"/>
            <a:ext cx="2057400" cy="16536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99537" y="3441144"/>
            <a:ext cx="46714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Impact" panose="020B0806030902050204" pitchFamily="34" charset="0"/>
              </a:rPr>
              <a:t>PERSISTENCE MODEL</a:t>
            </a:r>
            <a:endParaRPr lang="ru" sz="40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438150"/>
            <a:ext cx="35365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Impact" panose="020B0806030902050204" pitchFamily="34" charset="0"/>
              </a:rPr>
              <a:t>DOMAIN MODEL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758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123950"/>
            <a:ext cx="8229600" cy="2286000"/>
          </a:xfrm>
        </p:spPr>
        <p:txBody>
          <a:bodyPr/>
          <a:lstStyle/>
          <a:p>
            <a:r>
              <a:rPr lang="en-GB" sz="4800" b="0" dirty="0">
                <a:latin typeface="Impact" panose="020B0806030902050204" pitchFamily="34" charset="0"/>
              </a:rPr>
              <a:t>PROBLEM</a:t>
            </a:r>
            <a:br>
              <a:rPr lang="en-GB" dirty="0">
                <a:latin typeface="Impact" panose="020B0806030902050204" pitchFamily="34" charset="0"/>
              </a:rPr>
            </a:br>
            <a:r>
              <a:rPr lang="en-GB" b="0" dirty="0">
                <a:solidFill>
                  <a:srgbClr val="C00000"/>
                </a:solidFill>
                <a:latin typeface="Impact" panose="020B0806030902050204" pitchFamily="34" charset="0"/>
              </a:rPr>
              <a:t>Design an object model to support a scoring system </a:t>
            </a:r>
            <a:r>
              <a:rPr lang="en-GB" b="0" dirty="0">
                <a:solidFill>
                  <a:schemeClr val="accent6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for a sport of your choice</a:t>
            </a:r>
            <a:endParaRPr lang="it-IT" b="0" dirty="0">
              <a:solidFill>
                <a:schemeClr val="accent6">
                  <a:lumMod val="60000"/>
                  <a:lumOff val="40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790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6280" y="1031240"/>
            <a:ext cx="1965960" cy="106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</a:t>
            </a:r>
            <a:endParaRPr lang="en-US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21959" y="964531"/>
            <a:ext cx="8887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50" dirty="0"/>
              <a:t>Start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50" dirty="0"/>
              <a:t>Finish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50" dirty="0"/>
              <a:t>Goal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50" dirty="0"/>
              <a:t>Timeout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61160" y="4140200"/>
            <a:ext cx="3048000" cy="274320"/>
            <a:chOff x="2418080" y="3427307"/>
            <a:chExt cx="4064000" cy="365760"/>
          </a:xfrm>
        </p:grpSpPr>
        <p:sp>
          <p:nvSpPr>
            <p:cNvPr id="4" name="Rectangle 3"/>
            <p:cNvSpPr/>
            <p:nvPr/>
          </p:nvSpPr>
          <p:spPr>
            <a:xfrm>
              <a:off x="2418080" y="3427307"/>
              <a:ext cx="812800" cy="36576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Team1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30880" y="3427307"/>
              <a:ext cx="812800" cy="36576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Team2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43680" y="3427307"/>
              <a:ext cx="812800" cy="36576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Status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56480" y="3427307"/>
              <a:ext cx="812800" cy="36576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Goal1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69280" y="3427307"/>
              <a:ext cx="812800" cy="36576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Goal2</a:t>
              </a:r>
            </a:p>
          </p:txBody>
        </p:sp>
      </p:grpSp>
      <p:sp>
        <p:nvSpPr>
          <p:cNvPr id="9" name="Can 8"/>
          <p:cNvSpPr/>
          <p:nvPr/>
        </p:nvSpPr>
        <p:spPr>
          <a:xfrm>
            <a:off x="2560320" y="3362961"/>
            <a:ext cx="1036320" cy="721360"/>
          </a:xfrm>
          <a:prstGeom prst="can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 Black" panose="020B0A04020102020204" pitchFamily="34" charset="0"/>
              </a:rPr>
              <a:t>DB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2778760" y="2159001"/>
            <a:ext cx="513080" cy="1148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" name="Down Arrow 11"/>
          <p:cNvSpPr/>
          <p:nvPr/>
        </p:nvSpPr>
        <p:spPr>
          <a:xfrm rot="16200000">
            <a:off x="4452620" y="884670"/>
            <a:ext cx="513080" cy="147066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Right Bracket 13"/>
          <p:cNvSpPr/>
          <p:nvPr/>
        </p:nvSpPr>
        <p:spPr>
          <a:xfrm>
            <a:off x="2936240" y="1508760"/>
            <a:ext cx="86360" cy="463367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5" name="Rectangle 14"/>
          <p:cNvSpPr/>
          <p:nvPr/>
        </p:nvSpPr>
        <p:spPr>
          <a:xfrm>
            <a:off x="3070859" y="1461043"/>
            <a:ext cx="63511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Internal</a:t>
            </a:r>
          </a:p>
          <a:p>
            <a:r>
              <a:rPr lang="en-US" sz="1050" dirty="0"/>
              <a:t>state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00499" y="857712"/>
            <a:ext cx="1163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Towards application logic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85160" y="2341922"/>
            <a:ext cx="1417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Towards infrastructure layer</a:t>
            </a:r>
          </a:p>
        </p:txBody>
      </p:sp>
    </p:spTree>
    <p:extLst>
      <p:ext uri="{BB962C8B-B14F-4D97-AF65-F5344CB8AC3E}">
        <p14:creationId xmlns:p14="http://schemas.microsoft.com/office/powerpoint/2010/main" val="92112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My Books\Covers\arch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42950"/>
            <a:ext cx="2393900" cy="2971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TextBox 6"/>
          <p:cNvSpPr txBox="1"/>
          <p:nvPr/>
        </p:nvSpPr>
        <p:spPr>
          <a:xfrm>
            <a:off x="589882" y="3719861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Impact" panose="020B0806030902050204" pitchFamily="34" charset="0"/>
              </a:rPr>
              <a:t>http://naa4e.codeplex.com</a:t>
            </a:r>
          </a:p>
        </p:txBody>
      </p:sp>
      <p:sp>
        <p:nvSpPr>
          <p:cNvPr id="2" name="Rectangle 1"/>
          <p:cNvSpPr/>
          <p:nvPr/>
        </p:nvSpPr>
        <p:spPr>
          <a:xfrm>
            <a:off x="3622961" y="2335507"/>
            <a:ext cx="39208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http://www.pluralsight.com/courses/</a:t>
            </a:r>
            <a:r>
              <a:rPr lang="en-US" sz="1800" b="1" dirty="0"/>
              <a:t>modern-software-architecture-domain-models-cqrs-event-sourcing</a:t>
            </a:r>
            <a:endParaRPr lang="en-US" sz="1100" b="1" dirty="0"/>
          </a:p>
        </p:txBody>
      </p:sp>
      <p:sp>
        <p:nvSpPr>
          <p:cNvPr id="3" name="AutoShape 2" descr="Risultati immagini per pluralsight"/>
          <p:cNvSpPr>
            <a:spLocks noChangeAspect="1" noChangeArrowheads="1"/>
          </p:cNvSpPr>
          <p:nvPr/>
        </p:nvSpPr>
        <p:spPr bwMode="auto">
          <a:xfrm>
            <a:off x="1143000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pic>
        <p:nvPicPr>
          <p:cNvPr id="1028" name="Picture 4" descr="http://www.thediligence.net/wp-content/uploads/2014/01/pluralsight-square-7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032" y="811508"/>
            <a:ext cx="1311766" cy="13117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4975798" y="798112"/>
            <a:ext cx="29905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London Tube" pitchFamily="2" charset="0"/>
              </a:rPr>
              <a:t>Modern Software Architecture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2935671"/>
            <a:ext cx="1690687" cy="183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8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5562600" y="3846319"/>
            <a:ext cx="3261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net.developerdays.pl</a:t>
            </a:r>
          </a:p>
          <a:p>
            <a:r>
              <a:rPr lang="pl-PL" sz="24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@DeveloperDaysPL</a:t>
            </a: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4392" y="822960"/>
            <a:ext cx="4529567" cy="20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93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2895601" y="666750"/>
            <a:ext cx="5747699" cy="18288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Impact" panose="020B0806030902050204" pitchFamily="34" charset="0"/>
              </a:rPr>
              <a:t>Hands-on experience:</a:t>
            </a:r>
            <a:br>
              <a:rPr lang="en-US" sz="3600" dirty="0">
                <a:solidFill>
                  <a:srgbClr val="C00000"/>
                </a:solidFill>
                <a:latin typeface="Impact" panose="020B0806030902050204" pitchFamily="34" charset="0"/>
              </a:rPr>
            </a:br>
            <a:r>
              <a:rPr lang="en-US" sz="3600" b="0" dirty="0">
                <a:solidFill>
                  <a:schemeClr val="tx1"/>
                </a:solidFill>
                <a:latin typeface="Impact" panose="020B0806030902050204" pitchFamily="34" charset="0"/>
              </a:rPr>
              <a:t>What it means to design a Domain Model </a:t>
            </a:r>
            <a:endParaRPr lang="ru" sz="3600" b="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2895600" y="2736136"/>
            <a:ext cx="5747699" cy="78479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algn="l"/>
            <a:r>
              <a:rPr lang="it-IT" sz="2800" dirty="0">
                <a:solidFill>
                  <a:srgbClr val="444444"/>
                </a:solidFill>
                <a:latin typeface="Impact" panose="020B0806030902050204" pitchFamily="34" charset="0"/>
              </a:rPr>
              <a:t>Dino Esposito</a:t>
            </a:r>
            <a:endParaRPr lang="ru" sz="2800" dirty="0">
              <a:solidFill>
                <a:srgbClr val="444444"/>
              </a:solidFill>
              <a:latin typeface="Impact" panose="020B0806030902050204" pitchFamily="34" charset="0"/>
            </a:endParaRPr>
          </a:p>
          <a:p>
            <a:pPr algn="l"/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JetBrains</a:t>
            </a:r>
          </a:p>
          <a:p>
            <a:pPr algn="l"/>
            <a:endParaRPr lang="it-IT" sz="1050" dirty="0">
              <a:solidFill>
                <a:srgbClr val="444444"/>
              </a:solidFill>
              <a:latin typeface="Impact" panose="020B0806030902050204" pitchFamily="34" charset="0"/>
            </a:endParaRPr>
          </a:p>
          <a:p>
            <a:pPr algn="l"/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dino.esposito</a:t>
            </a:r>
            <a:r>
              <a:rPr lang="it-IT" sz="1800" dirty="0">
                <a:solidFill>
                  <a:srgbClr val="444444"/>
                </a:solidFill>
                <a:latin typeface="Impact" panose="020B0806030902050204" pitchFamily="34" charset="0"/>
              </a:rPr>
              <a:t>@jetbrains.com</a:t>
            </a:r>
          </a:p>
          <a:p>
            <a:pPr algn="l"/>
            <a:r>
              <a:rPr lang="it-IT" sz="1800" b="1" dirty="0">
                <a:solidFill>
                  <a:srgbClr val="444444"/>
                </a:solidFill>
                <a:latin typeface="Impact" panose="020B0806030902050204" pitchFamily="34" charset="0"/>
              </a:rPr>
              <a:t>@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despos</a:t>
            </a:r>
          </a:p>
          <a:p>
            <a:pPr algn="l"/>
            <a:r>
              <a:rPr lang="it-IT" sz="1800" dirty="0">
                <a:solidFill>
                  <a:srgbClr val="444444"/>
                </a:solidFill>
                <a:latin typeface="Impact" panose="020B0806030902050204" pitchFamily="34" charset="0"/>
              </a:rPr>
              <a:t>facebook.com/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naa4e</a:t>
            </a:r>
            <a:endParaRPr lang="ru" sz="1800" dirty="0">
              <a:solidFill>
                <a:schemeClr val="accent1">
                  <a:lumMod val="75000"/>
                </a:schemeClr>
              </a:solidFill>
              <a:latin typeface="Impact" panose="020B0806030902050204" pitchFamily="34" charset="0"/>
            </a:endParaRPr>
          </a:p>
          <a:p>
            <a:pPr algn="l"/>
            <a:endParaRPr lang="ru" sz="2000" dirty="0">
              <a:solidFill>
                <a:schemeClr val="accent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1" name="Picture 13" descr="C:\Users\DinoE\Pictures\QuickPics\mv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1" y="4546322"/>
            <a:ext cx="975697" cy="3947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http://www.adamcogan.com/wp-content/uploads/2012/10/asp-insiders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1" y="4543615"/>
            <a:ext cx="990600" cy="40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265" y="742950"/>
            <a:ext cx="2295071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3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 bwMode="auto">
          <a:xfrm>
            <a:off x="3087292" y="741283"/>
            <a:ext cx="2969419" cy="35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l-PL" sz="2400" b="1" dirty="0"/>
              <a:t>Sponsors and Partners</a:t>
            </a:r>
            <a:endParaRPr lang="pl-PL" sz="2700" b="1" dirty="0"/>
          </a:p>
        </p:txBody>
      </p:sp>
      <p:sp>
        <p:nvSpPr>
          <p:cNvPr id="10" name="Prostokąt z rogami zaokrąglonymi z jednej strony 9"/>
          <p:cNvSpPr/>
          <p:nvPr/>
        </p:nvSpPr>
        <p:spPr>
          <a:xfrm rot="5400000">
            <a:off x="6439766" y="1853032"/>
            <a:ext cx="201423" cy="1903228"/>
          </a:xfrm>
          <a:prstGeom prst="round2SameRect">
            <a:avLst>
              <a:gd name="adj1" fmla="val 21627"/>
              <a:gd name="adj2" fmla="val 24463"/>
            </a:avLst>
          </a:prstGeom>
          <a:solidFill>
            <a:schemeClr val="bg2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1200" b="1" dirty="0">
                <a:solidFill>
                  <a:schemeClr val="tx1"/>
                </a:solidFill>
              </a:rPr>
              <a:t>Silver </a:t>
            </a:r>
            <a:r>
              <a:rPr lang="pl-PL" sz="1200" b="1" dirty="0" err="1">
                <a:solidFill>
                  <a:schemeClr val="tx1"/>
                </a:solidFill>
              </a:rPr>
              <a:t>Sponsors</a:t>
            </a:r>
            <a:endParaRPr lang="pl-PL" sz="1200" b="1" dirty="0">
              <a:solidFill>
                <a:schemeClr val="tx1"/>
              </a:solidFill>
            </a:endParaRPr>
          </a:p>
        </p:txBody>
      </p:sp>
      <p:grpSp>
        <p:nvGrpSpPr>
          <p:cNvPr id="2" name="Grupa 1"/>
          <p:cNvGrpSpPr/>
          <p:nvPr/>
        </p:nvGrpSpPr>
        <p:grpSpPr>
          <a:xfrm>
            <a:off x="2146723" y="1541516"/>
            <a:ext cx="4850558" cy="1008515"/>
            <a:chOff x="1310475" y="1198103"/>
            <a:chExt cx="6467411" cy="1344687"/>
          </a:xfrm>
        </p:grpSpPr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482" y="1198103"/>
              <a:ext cx="2538404" cy="1344687"/>
            </a:xfrm>
            <a:prstGeom prst="rect">
              <a:avLst/>
            </a:prstGeom>
          </p:spPr>
        </p:pic>
        <p:pic>
          <p:nvPicPr>
            <p:cNvPr id="15" name="Obraz 14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10475" y="1311665"/>
              <a:ext cx="3140364" cy="959641"/>
            </a:xfrm>
            <a:prstGeom prst="rect">
              <a:avLst/>
            </a:prstGeom>
          </p:spPr>
        </p:pic>
      </p:grpSp>
      <p:sp>
        <p:nvSpPr>
          <p:cNvPr id="24" name="Prostokąt z rogami zaokrąglonymi z jednej strony 23"/>
          <p:cNvSpPr/>
          <p:nvPr/>
        </p:nvSpPr>
        <p:spPr>
          <a:xfrm rot="5400000">
            <a:off x="4486376" y="25203"/>
            <a:ext cx="201423" cy="2622189"/>
          </a:xfrm>
          <a:prstGeom prst="round2SameRect">
            <a:avLst>
              <a:gd name="adj1" fmla="val 21627"/>
              <a:gd name="adj2" fmla="val 24463"/>
            </a:avLst>
          </a:prstGeom>
          <a:solidFill>
            <a:schemeClr val="bg2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1200" b="1" dirty="0">
                <a:solidFill>
                  <a:schemeClr val="tx1"/>
                </a:solidFill>
              </a:rPr>
              <a:t>Strategic </a:t>
            </a:r>
            <a:r>
              <a:rPr lang="pl-PL" sz="1200" b="1" dirty="0" err="1">
                <a:solidFill>
                  <a:schemeClr val="tx1"/>
                </a:solidFill>
              </a:rPr>
              <a:t>Sponsors</a:t>
            </a:r>
            <a:endParaRPr lang="pl-PL" sz="1200" b="1" dirty="0">
              <a:solidFill>
                <a:schemeClr val="tx1"/>
              </a:solidFill>
            </a:endParaRPr>
          </a:p>
        </p:txBody>
      </p:sp>
      <p:sp>
        <p:nvSpPr>
          <p:cNvPr id="25" name="Prostokąt z rogami zaokrąglonymi z jednej strony 24"/>
          <p:cNvSpPr/>
          <p:nvPr/>
        </p:nvSpPr>
        <p:spPr>
          <a:xfrm rot="5400000">
            <a:off x="3004490" y="1874031"/>
            <a:ext cx="201423" cy="1903228"/>
          </a:xfrm>
          <a:prstGeom prst="round2SameRect">
            <a:avLst>
              <a:gd name="adj1" fmla="val 21627"/>
              <a:gd name="adj2" fmla="val 24463"/>
            </a:avLst>
          </a:prstGeom>
          <a:solidFill>
            <a:schemeClr val="bg2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1200" b="1" dirty="0">
                <a:solidFill>
                  <a:schemeClr val="tx1"/>
                </a:solidFill>
              </a:rPr>
              <a:t>Gold</a:t>
            </a:r>
            <a:r>
              <a:rPr lang="pl-PL" sz="1200" b="1" dirty="0">
                <a:solidFill>
                  <a:schemeClr val="bg1"/>
                </a:solidFill>
              </a:rPr>
              <a:t> </a:t>
            </a:r>
            <a:r>
              <a:rPr lang="pl-PL" sz="1200" b="1" dirty="0" err="1">
                <a:solidFill>
                  <a:schemeClr val="tx1"/>
                </a:solidFill>
              </a:rPr>
              <a:t>Sponsors</a:t>
            </a:r>
            <a:endParaRPr lang="pl-PL" sz="1200" b="1" dirty="0">
              <a:solidFill>
                <a:schemeClr val="tx1"/>
              </a:solidFill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1405888" y="3073058"/>
            <a:ext cx="3398627" cy="1155759"/>
            <a:chOff x="350517" y="3240160"/>
            <a:chExt cx="4531502" cy="1541012"/>
          </a:xfrm>
        </p:grpSpPr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1542" y="3240160"/>
              <a:ext cx="1450477" cy="752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az 15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0517" y="3348868"/>
              <a:ext cx="2816951" cy="474256"/>
            </a:xfrm>
            <a:prstGeom prst="rect">
              <a:avLst/>
            </a:prstGeom>
          </p:spPr>
        </p:pic>
        <p:pic>
          <p:nvPicPr>
            <p:cNvPr id="3" name="Obraz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04143" y="4347584"/>
              <a:ext cx="2277635" cy="311677"/>
            </a:xfrm>
            <a:prstGeom prst="rect">
              <a:avLst/>
            </a:prstGeom>
          </p:spPr>
        </p:pic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0517" y="4225673"/>
              <a:ext cx="1720692" cy="555499"/>
            </a:xfrm>
            <a:prstGeom prst="rect">
              <a:avLst/>
            </a:prstGeom>
          </p:spPr>
        </p:pic>
      </p:grpSp>
      <p:grpSp>
        <p:nvGrpSpPr>
          <p:cNvPr id="12" name="Grupa 11"/>
          <p:cNvGrpSpPr/>
          <p:nvPr/>
        </p:nvGrpSpPr>
        <p:grpSpPr>
          <a:xfrm>
            <a:off x="5247186" y="3105865"/>
            <a:ext cx="2618971" cy="1382177"/>
            <a:chOff x="5472246" y="3283902"/>
            <a:chExt cx="3491961" cy="1842903"/>
          </a:xfrm>
        </p:grpSpPr>
        <p:pic>
          <p:nvPicPr>
            <p:cNvPr id="17" name="Obraz 16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51148" y="3283902"/>
              <a:ext cx="1569880" cy="364179"/>
            </a:xfrm>
            <a:prstGeom prst="rect">
              <a:avLst/>
            </a:prstGeom>
          </p:spPr>
        </p:pic>
        <p:pic>
          <p:nvPicPr>
            <p:cNvPr id="18" name="Obraz 17"/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72246" y="3304456"/>
              <a:ext cx="1759427" cy="323069"/>
            </a:xfrm>
            <a:prstGeom prst="rect">
              <a:avLst/>
            </a:prstGeom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85230" y="3873559"/>
              <a:ext cx="1533459" cy="416671"/>
            </a:xfrm>
            <a:prstGeom prst="rect">
              <a:avLst/>
            </a:prstGeom>
          </p:spPr>
        </p:pic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62900" y="4435249"/>
              <a:ext cx="1178118" cy="691556"/>
            </a:xfrm>
            <a:prstGeom prst="rect">
              <a:avLst/>
            </a:prstGeom>
          </p:spPr>
        </p:pic>
        <p:pic>
          <p:nvPicPr>
            <p:cNvPr id="1028" name="Picture 4" descr="Znalezione obrazy dla zapytania millenium bank logo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520" y="4614189"/>
              <a:ext cx="1437137" cy="333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1148" y="4011603"/>
              <a:ext cx="1613059" cy="1405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647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Logic—</a:t>
            </a:r>
            <a:r>
              <a:rPr lang="en-US" dirty="0">
                <a:solidFill>
                  <a:schemeClr val="accent6"/>
                </a:solidFill>
              </a:rPr>
              <a:t>Abstract Definition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381000" y="1123950"/>
          <a:ext cx="8239125" cy="3171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886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9573F1-2ACB-4B2A-9DB4-B630BB1F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A9573F1-2ACB-4B2A-9DB4-B630BB1F9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EFD33C-CECD-4A1D-8F4E-B7B6B208E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CEEFD33C-CECD-4A1D-8F4E-B7B6B208E6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73DD57-5287-46E9-831F-90B93D0BB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1173DD57-5287-46E9-831F-90B93D0BB2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179B0-FDBA-4154-BDCB-08CDCFE2C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1B2179B0-FDBA-4154-BDCB-08CDCFE2C7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1000" y="2952301"/>
            <a:ext cx="3710634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575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Domain layer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922" y="1617379"/>
            <a:ext cx="3710634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575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Presentation layer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2286119"/>
            <a:ext cx="3710634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575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Application layer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674777"/>
            <a:ext cx="3710634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575" dirty="0">
                <a:solidFill>
                  <a:schemeClr val="bg1">
                    <a:lumMod val="95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Infrastructure layer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9422" y="202684"/>
            <a:ext cx="3265635" cy="830995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Canonical </a:t>
            </a:r>
          </a:p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Layered Architecture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581400" y="1757363"/>
            <a:ext cx="0" cy="2097822"/>
          </a:xfrm>
          <a:prstGeom prst="straightConnector1">
            <a:avLst/>
          </a:prstGeom>
          <a:ln w="127000" cmpd="sng">
            <a:solidFill>
              <a:srgbClr val="FFC000"/>
            </a:solidFill>
            <a:headEnd type="triangle" w="med" len="med"/>
            <a:tailEnd type="triangl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4572000" y="1331629"/>
            <a:ext cx="4206922" cy="3155477"/>
            <a:chOff x="4860878" y="1032554"/>
            <a:chExt cx="3918044" cy="4207303"/>
          </a:xfrm>
        </p:grpSpPr>
        <p:sp>
          <p:nvSpPr>
            <p:cNvPr id="14" name="Rectangle 13"/>
            <p:cNvSpPr/>
            <p:nvPr/>
          </p:nvSpPr>
          <p:spPr>
            <a:xfrm>
              <a:off x="4860878" y="3217334"/>
              <a:ext cx="1845156" cy="609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75" dirty="0">
                  <a:solidFill>
                    <a:schemeClr val="bg1">
                      <a:lumMod val="50000"/>
                    </a:schemeClr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Domain layer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6934200" y="1032554"/>
              <a:ext cx="15922" cy="4207303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4876800" y="1437438"/>
              <a:ext cx="3902122" cy="609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7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Presentation layer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876800" y="2329092"/>
              <a:ext cx="1829234" cy="609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57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Application layer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60878" y="4180638"/>
              <a:ext cx="3902122" cy="609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7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Infrastructure layer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28753" y="4888468"/>
              <a:ext cx="754228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Commands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04710" y="4870525"/>
              <a:ext cx="573584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Queries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144748" y="1828800"/>
              <a:ext cx="0" cy="2590800"/>
            </a:xfrm>
            <a:prstGeom prst="straightConnector1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8382000" y="1870754"/>
              <a:ext cx="0" cy="2590800"/>
            </a:xfrm>
            <a:prstGeom prst="straightConnector1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  <a:headEnd type="triangle" w="med" len="med"/>
              <a:tailEnd type="none" w="med" len="me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7284922" y="2450911"/>
              <a:ext cx="1478077" cy="137602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7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Data </a:t>
              </a:r>
            </a:p>
            <a:p>
              <a:pPr algn="ctr"/>
              <a:r>
                <a:rPr lang="en-US" sz="157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access</a:t>
              </a:r>
            </a:p>
            <a:p>
              <a:pPr algn="ctr"/>
              <a:r>
                <a:rPr lang="en-US" sz="157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+</a:t>
              </a:r>
            </a:p>
            <a:p>
              <a:pPr algn="ctr"/>
              <a:r>
                <a:rPr lang="en-US" sz="157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DTO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96922" y="2952301"/>
            <a:ext cx="6156278" cy="471867"/>
            <a:chOff x="529229" y="3193451"/>
            <a:chExt cx="8208370" cy="629156"/>
          </a:xfrm>
        </p:grpSpPr>
        <p:sp>
          <p:nvSpPr>
            <p:cNvPr id="22" name="Rectangle 21"/>
            <p:cNvSpPr/>
            <p:nvPr/>
          </p:nvSpPr>
          <p:spPr>
            <a:xfrm>
              <a:off x="529229" y="3193451"/>
              <a:ext cx="4947512" cy="609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sz="1575" dirty="0">
                  <a:solidFill>
                    <a:schemeClr val="bg1"/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Domain layer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96000" y="3213007"/>
              <a:ext cx="2641599" cy="609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75" dirty="0">
                  <a:solidFill>
                    <a:schemeClr val="bg1"/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Domain layer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212225" y="174925"/>
            <a:ext cx="3265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CQRS</a:t>
            </a:r>
          </a:p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Layered Architecture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04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6195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Impact" panose="020B0806030902050204" pitchFamily="34" charset="0"/>
              </a:rPr>
              <a:t>CQRS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41935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FF0000"/>
                </a:solidFill>
                <a:latin typeface="Impact" panose="020B0806030902050204" pitchFamily="34" charset="0"/>
              </a:rPr>
              <a:t>Sick You Are Ass </a:t>
            </a:r>
          </a:p>
        </p:txBody>
      </p:sp>
    </p:spTree>
    <p:extLst>
      <p:ext uri="{BB962C8B-B14F-4D97-AF65-F5344CB8AC3E}">
        <p14:creationId xmlns:p14="http://schemas.microsoft.com/office/powerpoint/2010/main" val="219878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134845" y="895350"/>
          <a:ext cx="6034070" cy="3172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04034" y="1124525"/>
            <a:ext cx="266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 necessarily</a:t>
            </a:r>
          </a:p>
          <a:p>
            <a:pPr lvl="1"/>
            <a:r>
              <a:rPr lang="en-US" sz="1600" dirty="0"/>
              <a:t>an implementation of the </a:t>
            </a:r>
            <a:r>
              <a:rPr lang="en-US" sz="1600" b="1" dirty="0"/>
              <a:t>Domain Model </a:t>
            </a:r>
            <a:r>
              <a:rPr lang="en-US" sz="1600" dirty="0"/>
              <a:t>pattern</a:t>
            </a:r>
          </a:p>
        </p:txBody>
      </p:sp>
      <p:sp>
        <p:nvSpPr>
          <p:cNvPr id="11" name="Freeform 10"/>
          <p:cNvSpPr/>
          <p:nvPr/>
        </p:nvSpPr>
        <p:spPr>
          <a:xfrm>
            <a:off x="5359619" y="1999514"/>
            <a:ext cx="1005052" cy="1270367"/>
          </a:xfrm>
          <a:custGeom>
            <a:avLst/>
            <a:gdLst>
              <a:gd name="connsiteX0" fmla="*/ 0 w 1340069"/>
              <a:gd name="connsiteY0" fmla="*/ 1608082 h 1693823"/>
              <a:gd name="connsiteX1" fmla="*/ 551793 w 1340069"/>
              <a:gd name="connsiteY1" fmla="*/ 1513489 h 1693823"/>
              <a:gd name="connsiteX2" fmla="*/ 1340069 w 1340069"/>
              <a:gd name="connsiteY2" fmla="*/ 0 h 169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0069" h="1693823">
                <a:moveTo>
                  <a:pt x="0" y="1608082"/>
                </a:moveTo>
                <a:cubicBezTo>
                  <a:pt x="164224" y="1694792"/>
                  <a:pt x="328448" y="1781503"/>
                  <a:pt x="551793" y="1513489"/>
                </a:cubicBezTo>
                <a:cubicBezTo>
                  <a:pt x="775138" y="1245475"/>
                  <a:pt x="1057603" y="622737"/>
                  <a:pt x="1340069" y="0"/>
                </a:cubicBezTo>
              </a:path>
            </a:pathLst>
          </a:custGeom>
          <a:noFill/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Freeform 12"/>
          <p:cNvSpPr/>
          <p:nvPr/>
        </p:nvSpPr>
        <p:spPr>
          <a:xfrm>
            <a:off x="5359619" y="3654892"/>
            <a:ext cx="1052348" cy="295604"/>
          </a:xfrm>
          <a:custGeom>
            <a:avLst/>
            <a:gdLst>
              <a:gd name="connsiteX0" fmla="*/ 0 w 1213945"/>
              <a:gd name="connsiteY0" fmla="*/ 0 h 394138"/>
              <a:gd name="connsiteX1" fmla="*/ 725214 w 1213945"/>
              <a:gd name="connsiteY1" fmla="*/ 157655 h 394138"/>
              <a:gd name="connsiteX2" fmla="*/ 1213945 w 1213945"/>
              <a:gd name="connsiteY2" fmla="*/ 394138 h 39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" h="394138">
                <a:moveTo>
                  <a:pt x="0" y="0"/>
                </a:moveTo>
                <a:cubicBezTo>
                  <a:pt x="261445" y="45982"/>
                  <a:pt x="522890" y="91965"/>
                  <a:pt x="725214" y="157655"/>
                </a:cubicBezTo>
                <a:cubicBezTo>
                  <a:pt x="927538" y="223345"/>
                  <a:pt x="1070741" y="308741"/>
                  <a:pt x="1213945" y="394138"/>
                </a:cubicBezTo>
              </a:path>
            </a:pathLst>
          </a:custGeom>
          <a:noFill/>
          <a:ln>
            <a:solidFill>
              <a:schemeClr val="tx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TextBox 13"/>
          <p:cNvSpPr txBox="1"/>
          <p:nvPr/>
        </p:nvSpPr>
        <p:spPr>
          <a:xfrm>
            <a:off x="6248400" y="3487982"/>
            <a:ext cx="266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Takes care </a:t>
            </a:r>
          </a:p>
          <a:p>
            <a:r>
              <a:rPr lang="en-US" sz="2000" dirty="0"/>
              <a:t>       </a:t>
            </a:r>
            <a:r>
              <a:rPr lang="en-US" sz="1600" dirty="0"/>
              <a:t>of persistence tasks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0627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EFD33C-CECD-4A1D-8F4E-B7B6B208E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EEFD33C-CECD-4A1D-8F4E-B7B6B208E6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179B0-FDBA-4154-BDCB-08CDCFE2C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1B2179B0-FDBA-4154-BDCB-08CDCFE2C7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7" grpId="0"/>
      <p:bldP spid="11" grpId="0" animBg="1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Model pattern</a:t>
            </a:r>
          </a:p>
        </p:txBody>
      </p:sp>
      <p:sp>
        <p:nvSpPr>
          <p:cNvPr id="3" name="Rectangle 2"/>
          <p:cNvSpPr/>
          <p:nvPr/>
        </p:nvSpPr>
        <p:spPr>
          <a:xfrm>
            <a:off x="1397519" y="1542187"/>
            <a:ext cx="655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/>
              <a:t>An object model of the domain that incorporates both behavior and data.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600200" y="3409950"/>
            <a:ext cx="6147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http://martinfowler.com/eaaCatalog/domainModel.html</a:t>
            </a:r>
          </a:p>
        </p:txBody>
      </p:sp>
    </p:spTree>
    <p:extLst>
      <p:ext uri="{BB962C8B-B14F-4D97-AF65-F5344CB8AC3E}">
        <p14:creationId xmlns:p14="http://schemas.microsoft.com/office/powerpoint/2010/main" val="1702666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090" y="3032521"/>
            <a:ext cx="4468382" cy="14394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16581" y="576723"/>
            <a:ext cx="1623224" cy="14110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37160" tIns="137160" rIns="137160" bIns="137160" rtlCol="0" anchor="ctr"/>
          <a:lstStyle/>
          <a:p>
            <a:pPr algn="ctr">
              <a:spcBef>
                <a:spcPts val="450"/>
              </a:spcBef>
            </a:pPr>
            <a:r>
              <a:rPr lang="en-US" sz="66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" name="Rectangle 3"/>
          <p:cNvSpPr/>
          <p:nvPr/>
        </p:nvSpPr>
        <p:spPr>
          <a:xfrm>
            <a:off x="6492588" y="576722"/>
            <a:ext cx="1623224" cy="14110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37160" tIns="137160" rIns="137160" bIns="137160" rtlCol="0" anchor="ctr"/>
          <a:lstStyle/>
          <a:p>
            <a:pPr algn="ctr">
              <a:spcBef>
                <a:spcPts val="450"/>
              </a:spcBef>
            </a:pPr>
            <a:r>
              <a:rPr lang="en-US" sz="6600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" name="Freeform 4"/>
          <p:cNvSpPr/>
          <p:nvPr/>
        </p:nvSpPr>
        <p:spPr>
          <a:xfrm>
            <a:off x="1317890" y="2030633"/>
            <a:ext cx="1020605" cy="959048"/>
          </a:xfrm>
          <a:custGeom>
            <a:avLst/>
            <a:gdLst>
              <a:gd name="connsiteX0" fmla="*/ 1360807 w 1360807"/>
              <a:gd name="connsiteY0" fmla="*/ 1278731 h 1278731"/>
              <a:gd name="connsiteX1" fmla="*/ 867888 w 1360807"/>
              <a:gd name="connsiteY1" fmla="*/ 857250 h 1278731"/>
              <a:gd name="connsiteX2" fmla="*/ 132082 w 1360807"/>
              <a:gd name="connsiteY2" fmla="*/ 585788 h 1278731"/>
              <a:gd name="connsiteX3" fmla="*/ 3494 w 1360807"/>
              <a:gd name="connsiteY3" fmla="*/ 0 h 127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0807" h="1278731">
                <a:moveTo>
                  <a:pt x="1360807" y="1278731"/>
                </a:moveTo>
                <a:cubicBezTo>
                  <a:pt x="1216741" y="1125735"/>
                  <a:pt x="1072675" y="972740"/>
                  <a:pt x="867888" y="857250"/>
                </a:cubicBezTo>
                <a:cubicBezTo>
                  <a:pt x="663101" y="741760"/>
                  <a:pt x="276148" y="728663"/>
                  <a:pt x="132082" y="585788"/>
                </a:cubicBezTo>
                <a:cubicBezTo>
                  <a:pt x="-11984" y="442913"/>
                  <a:pt x="-4245" y="221456"/>
                  <a:pt x="3494" y="0"/>
                </a:cubicBezTo>
              </a:path>
            </a:pathLst>
          </a:custGeom>
          <a:noFill/>
          <a:ln w="50800">
            <a:solidFill>
              <a:schemeClr val="accent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" name="Freeform 5"/>
          <p:cNvSpPr/>
          <p:nvPr/>
        </p:nvSpPr>
        <p:spPr>
          <a:xfrm>
            <a:off x="1683532" y="2006544"/>
            <a:ext cx="3011129" cy="1012627"/>
          </a:xfrm>
          <a:custGeom>
            <a:avLst/>
            <a:gdLst>
              <a:gd name="connsiteX0" fmla="*/ 1360807 w 1360807"/>
              <a:gd name="connsiteY0" fmla="*/ 1278731 h 1278731"/>
              <a:gd name="connsiteX1" fmla="*/ 867888 w 1360807"/>
              <a:gd name="connsiteY1" fmla="*/ 857250 h 1278731"/>
              <a:gd name="connsiteX2" fmla="*/ 132082 w 1360807"/>
              <a:gd name="connsiteY2" fmla="*/ 585788 h 1278731"/>
              <a:gd name="connsiteX3" fmla="*/ 3494 w 1360807"/>
              <a:gd name="connsiteY3" fmla="*/ 0 h 1278731"/>
              <a:gd name="connsiteX0" fmla="*/ 4014808 w 4014808"/>
              <a:gd name="connsiteY0" fmla="*/ 1350169 h 1350169"/>
              <a:gd name="connsiteX1" fmla="*/ 3521889 w 4014808"/>
              <a:gd name="connsiteY1" fmla="*/ 928688 h 1350169"/>
              <a:gd name="connsiteX2" fmla="*/ 2786083 w 4014808"/>
              <a:gd name="connsiteY2" fmla="*/ 657226 h 1350169"/>
              <a:gd name="connsiteX3" fmla="*/ 20 w 4014808"/>
              <a:gd name="connsiteY3" fmla="*/ 0 h 1350169"/>
              <a:gd name="connsiteX0" fmla="*/ 4014846 w 4014846"/>
              <a:gd name="connsiteY0" fmla="*/ 1350169 h 1350169"/>
              <a:gd name="connsiteX1" fmla="*/ 3521927 w 4014846"/>
              <a:gd name="connsiteY1" fmla="*/ 928688 h 1350169"/>
              <a:gd name="connsiteX2" fmla="*/ 1343084 w 4014846"/>
              <a:gd name="connsiteY2" fmla="*/ 650082 h 1350169"/>
              <a:gd name="connsiteX3" fmla="*/ 58 w 4014846"/>
              <a:gd name="connsiteY3" fmla="*/ 0 h 1350169"/>
              <a:gd name="connsiteX0" fmla="*/ 4014838 w 4014838"/>
              <a:gd name="connsiteY0" fmla="*/ 1350169 h 1350169"/>
              <a:gd name="connsiteX1" fmla="*/ 2693244 w 4014838"/>
              <a:gd name="connsiteY1" fmla="*/ 921545 h 1350169"/>
              <a:gd name="connsiteX2" fmla="*/ 1343076 w 4014838"/>
              <a:gd name="connsiteY2" fmla="*/ 650082 h 1350169"/>
              <a:gd name="connsiteX3" fmla="*/ 50 w 4014838"/>
              <a:gd name="connsiteY3" fmla="*/ 0 h 135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4838" h="1350169">
                <a:moveTo>
                  <a:pt x="4014838" y="1350169"/>
                </a:moveTo>
                <a:cubicBezTo>
                  <a:pt x="3870772" y="1197173"/>
                  <a:pt x="3138538" y="1038226"/>
                  <a:pt x="2693244" y="921545"/>
                </a:cubicBezTo>
                <a:cubicBezTo>
                  <a:pt x="2247950" y="804864"/>
                  <a:pt x="1791942" y="803673"/>
                  <a:pt x="1343076" y="650082"/>
                </a:cubicBezTo>
                <a:cubicBezTo>
                  <a:pt x="894210" y="496491"/>
                  <a:pt x="-7689" y="221456"/>
                  <a:pt x="50" y="0"/>
                </a:cubicBezTo>
              </a:path>
            </a:pathLst>
          </a:custGeom>
          <a:noFill/>
          <a:ln w="50800">
            <a:solidFill>
              <a:schemeClr val="accent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Freeform 6"/>
          <p:cNvSpPr/>
          <p:nvPr/>
        </p:nvSpPr>
        <p:spPr>
          <a:xfrm>
            <a:off x="2222089" y="1987792"/>
            <a:ext cx="3712985" cy="1039416"/>
          </a:xfrm>
          <a:custGeom>
            <a:avLst/>
            <a:gdLst>
              <a:gd name="connsiteX0" fmla="*/ 1360807 w 1360807"/>
              <a:gd name="connsiteY0" fmla="*/ 1278731 h 1278731"/>
              <a:gd name="connsiteX1" fmla="*/ 867888 w 1360807"/>
              <a:gd name="connsiteY1" fmla="*/ 857250 h 1278731"/>
              <a:gd name="connsiteX2" fmla="*/ 132082 w 1360807"/>
              <a:gd name="connsiteY2" fmla="*/ 585788 h 1278731"/>
              <a:gd name="connsiteX3" fmla="*/ 3494 w 1360807"/>
              <a:gd name="connsiteY3" fmla="*/ 0 h 1278731"/>
              <a:gd name="connsiteX0" fmla="*/ 4014808 w 4014808"/>
              <a:gd name="connsiteY0" fmla="*/ 1350169 h 1350169"/>
              <a:gd name="connsiteX1" fmla="*/ 3521889 w 4014808"/>
              <a:gd name="connsiteY1" fmla="*/ 928688 h 1350169"/>
              <a:gd name="connsiteX2" fmla="*/ 2786083 w 4014808"/>
              <a:gd name="connsiteY2" fmla="*/ 657226 h 1350169"/>
              <a:gd name="connsiteX3" fmla="*/ 20 w 4014808"/>
              <a:gd name="connsiteY3" fmla="*/ 0 h 1350169"/>
              <a:gd name="connsiteX0" fmla="*/ 4014846 w 4014846"/>
              <a:gd name="connsiteY0" fmla="*/ 1350169 h 1350169"/>
              <a:gd name="connsiteX1" fmla="*/ 3521927 w 4014846"/>
              <a:gd name="connsiteY1" fmla="*/ 928688 h 1350169"/>
              <a:gd name="connsiteX2" fmla="*/ 1343084 w 4014846"/>
              <a:gd name="connsiteY2" fmla="*/ 650082 h 1350169"/>
              <a:gd name="connsiteX3" fmla="*/ 58 w 4014846"/>
              <a:gd name="connsiteY3" fmla="*/ 0 h 1350169"/>
              <a:gd name="connsiteX0" fmla="*/ 4014838 w 4014838"/>
              <a:gd name="connsiteY0" fmla="*/ 1350169 h 1350169"/>
              <a:gd name="connsiteX1" fmla="*/ 2693244 w 4014838"/>
              <a:gd name="connsiteY1" fmla="*/ 921545 h 1350169"/>
              <a:gd name="connsiteX2" fmla="*/ 1343076 w 4014838"/>
              <a:gd name="connsiteY2" fmla="*/ 650082 h 1350169"/>
              <a:gd name="connsiteX3" fmla="*/ 50 w 4014838"/>
              <a:gd name="connsiteY3" fmla="*/ 0 h 1350169"/>
              <a:gd name="connsiteX0" fmla="*/ 4950645 w 4950645"/>
              <a:gd name="connsiteY0" fmla="*/ 1385888 h 1385888"/>
              <a:gd name="connsiteX1" fmla="*/ 3629051 w 4950645"/>
              <a:gd name="connsiteY1" fmla="*/ 957264 h 1385888"/>
              <a:gd name="connsiteX2" fmla="*/ 2278883 w 4950645"/>
              <a:gd name="connsiteY2" fmla="*/ 685801 h 1385888"/>
              <a:gd name="connsiteX3" fmla="*/ 26 w 4950645"/>
              <a:gd name="connsiteY3" fmla="*/ 0 h 1385888"/>
              <a:gd name="connsiteX0" fmla="*/ 4950645 w 4950645"/>
              <a:gd name="connsiteY0" fmla="*/ 1385888 h 1385888"/>
              <a:gd name="connsiteX1" fmla="*/ 3707633 w 4950645"/>
              <a:gd name="connsiteY1" fmla="*/ 828676 h 1385888"/>
              <a:gd name="connsiteX2" fmla="*/ 2278883 w 4950645"/>
              <a:gd name="connsiteY2" fmla="*/ 685801 h 1385888"/>
              <a:gd name="connsiteX3" fmla="*/ 26 w 4950645"/>
              <a:gd name="connsiteY3" fmla="*/ 0 h 1385888"/>
              <a:gd name="connsiteX0" fmla="*/ 4950646 w 4950646"/>
              <a:gd name="connsiteY0" fmla="*/ 1385888 h 1385888"/>
              <a:gd name="connsiteX1" fmla="*/ 3707634 w 4950646"/>
              <a:gd name="connsiteY1" fmla="*/ 828676 h 1385888"/>
              <a:gd name="connsiteX2" fmla="*/ 2264596 w 4950646"/>
              <a:gd name="connsiteY2" fmla="*/ 421483 h 1385888"/>
              <a:gd name="connsiteX3" fmla="*/ 27 w 4950646"/>
              <a:gd name="connsiteY3" fmla="*/ 0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0646" h="1385888">
                <a:moveTo>
                  <a:pt x="4950646" y="1385888"/>
                </a:moveTo>
                <a:cubicBezTo>
                  <a:pt x="4806580" y="1232892"/>
                  <a:pt x="4155309" y="989410"/>
                  <a:pt x="3707634" y="828676"/>
                </a:cubicBezTo>
                <a:cubicBezTo>
                  <a:pt x="3259959" y="667942"/>
                  <a:pt x="2882530" y="559596"/>
                  <a:pt x="2264596" y="421483"/>
                </a:cubicBezTo>
                <a:cubicBezTo>
                  <a:pt x="1646662" y="283370"/>
                  <a:pt x="-7712" y="221456"/>
                  <a:pt x="27" y="0"/>
                </a:cubicBezTo>
              </a:path>
            </a:pathLst>
          </a:custGeom>
          <a:noFill/>
          <a:ln w="50800">
            <a:solidFill>
              <a:schemeClr val="accent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Freeform 7"/>
          <p:cNvSpPr/>
          <p:nvPr/>
        </p:nvSpPr>
        <p:spPr>
          <a:xfrm>
            <a:off x="3911203" y="2003823"/>
            <a:ext cx="3643313" cy="1253728"/>
          </a:xfrm>
          <a:custGeom>
            <a:avLst/>
            <a:gdLst>
              <a:gd name="connsiteX0" fmla="*/ 0 w 4857750"/>
              <a:gd name="connsiteY0" fmla="*/ 1671637 h 1671637"/>
              <a:gd name="connsiteX1" fmla="*/ 964406 w 4857750"/>
              <a:gd name="connsiteY1" fmla="*/ 114300 h 1671637"/>
              <a:gd name="connsiteX2" fmla="*/ 2893218 w 4857750"/>
              <a:gd name="connsiteY2" fmla="*/ 664368 h 1671637"/>
              <a:gd name="connsiteX3" fmla="*/ 4364831 w 4857750"/>
              <a:gd name="connsiteY3" fmla="*/ 542925 h 1671637"/>
              <a:gd name="connsiteX4" fmla="*/ 4857750 w 4857750"/>
              <a:gd name="connsiteY4" fmla="*/ 0 h 167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57750" h="1671637">
                <a:moveTo>
                  <a:pt x="0" y="1671637"/>
                </a:moveTo>
                <a:cubicBezTo>
                  <a:pt x="241101" y="976907"/>
                  <a:pt x="482203" y="282178"/>
                  <a:pt x="964406" y="114300"/>
                </a:cubicBezTo>
                <a:cubicBezTo>
                  <a:pt x="1446609" y="-53578"/>
                  <a:pt x="2326481" y="592931"/>
                  <a:pt x="2893218" y="664368"/>
                </a:cubicBezTo>
                <a:cubicBezTo>
                  <a:pt x="3459955" y="735805"/>
                  <a:pt x="4037409" y="653653"/>
                  <a:pt x="4364831" y="542925"/>
                </a:cubicBezTo>
                <a:cubicBezTo>
                  <a:pt x="4692253" y="432197"/>
                  <a:pt x="4775001" y="216098"/>
                  <a:pt x="4857750" y="0"/>
                </a:cubicBezTo>
              </a:path>
            </a:pathLst>
          </a:custGeom>
          <a:noFill/>
          <a:ln w="50800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06110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89905" y="474924"/>
            <a:ext cx="1623224" cy="14110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37160" tIns="137160" rIns="137160" bIns="137160" rtlCol="0" anchor="ctr"/>
          <a:lstStyle/>
          <a:p>
            <a:pPr algn="ctr">
              <a:spcBef>
                <a:spcPts val="450"/>
              </a:spcBef>
            </a:pPr>
            <a:r>
              <a:rPr lang="en-US" sz="66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" name="Rectangle 3"/>
          <p:cNvSpPr/>
          <p:nvPr/>
        </p:nvSpPr>
        <p:spPr>
          <a:xfrm>
            <a:off x="5174566" y="474924"/>
            <a:ext cx="1623224" cy="14110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37160" tIns="137160" rIns="137160" bIns="137160" rtlCol="0" anchor="ctr"/>
          <a:lstStyle/>
          <a:p>
            <a:pPr algn="ctr">
              <a:spcBef>
                <a:spcPts val="450"/>
              </a:spcBef>
            </a:pPr>
            <a:r>
              <a:rPr lang="en-US" sz="6600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9" name="Rectangle 8"/>
          <p:cNvSpPr/>
          <p:nvPr/>
        </p:nvSpPr>
        <p:spPr>
          <a:xfrm>
            <a:off x="1889905" y="1949008"/>
            <a:ext cx="1623224" cy="3206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37160" tIns="137160" rIns="137160" bIns="137160" rtlCol="0" anchor="ctr"/>
          <a:lstStyle/>
          <a:p>
            <a:pPr algn="ctr">
              <a:spcBef>
                <a:spcPts val="450"/>
              </a:spcBef>
            </a:pPr>
            <a:r>
              <a:rPr lang="en-US" sz="1500" dirty="0">
                <a:solidFill>
                  <a:schemeClr val="bg1"/>
                </a:solidFill>
              </a:rPr>
              <a:t>CREATE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89905" y="2620034"/>
            <a:ext cx="1623224" cy="3206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37160" tIns="137160" rIns="137160" bIns="137160" rtlCol="0" anchor="ctr"/>
          <a:lstStyle/>
          <a:p>
            <a:pPr algn="ctr">
              <a:spcBef>
                <a:spcPts val="450"/>
              </a:spcBef>
            </a:pPr>
            <a:r>
              <a:rPr lang="en-US" sz="1500" dirty="0">
                <a:solidFill>
                  <a:schemeClr val="bg1"/>
                </a:solidFill>
              </a:rPr>
              <a:t>UPDATE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89905" y="3001738"/>
            <a:ext cx="1623224" cy="3206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37160" tIns="137160" rIns="137160" bIns="137160" rtlCol="0" anchor="ctr"/>
          <a:lstStyle/>
          <a:p>
            <a:pPr algn="ctr">
              <a:spcBef>
                <a:spcPts val="450"/>
              </a:spcBef>
            </a:pPr>
            <a:r>
              <a:rPr lang="en-US" sz="1500" dirty="0">
                <a:solidFill>
                  <a:schemeClr val="bg1"/>
                </a:solidFill>
              </a:rPr>
              <a:t>DELETE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74565" y="1949008"/>
            <a:ext cx="1623224" cy="3206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37160" tIns="137160" rIns="137160" bIns="137160" rtlCol="0" anchor="ctr"/>
          <a:lstStyle/>
          <a:p>
            <a:pPr algn="ctr">
              <a:spcBef>
                <a:spcPts val="450"/>
              </a:spcBef>
            </a:pPr>
            <a:r>
              <a:rPr lang="en-US" sz="1500" dirty="0">
                <a:solidFill>
                  <a:schemeClr val="bg1"/>
                </a:solidFill>
              </a:rPr>
              <a:t>READ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1473" y="1786749"/>
            <a:ext cx="142378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/>
              <a:t>CONSISTENT</a:t>
            </a:r>
          </a:p>
          <a:p>
            <a:pPr algn="ctr"/>
            <a:r>
              <a:rPr lang="en-US" sz="1500" dirty="0"/>
              <a:t>BUSINESS</a:t>
            </a:r>
          </a:p>
          <a:p>
            <a:pPr algn="ctr"/>
            <a:r>
              <a:rPr lang="en-US" sz="1500" dirty="0"/>
              <a:t>STATE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22471" y="1786748"/>
            <a:ext cx="168026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/>
              <a:t>CONSISTENT</a:t>
            </a:r>
          </a:p>
          <a:p>
            <a:pPr algn="ctr"/>
            <a:r>
              <a:rPr lang="en-US" sz="1500" dirty="0"/>
              <a:t>PRESENTATION</a:t>
            </a:r>
          </a:p>
          <a:p>
            <a:pPr algn="ctr"/>
            <a:r>
              <a:rPr lang="en-US" sz="1500" dirty="0"/>
              <a:t>STATE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59366" y="3616054"/>
            <a:ext cx="223330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/>
              <a:t>WHAT DOES IT MEAN </a:t>
            </a:r>
          </a:p>
          <a:p>
            <a:pPr algn="ctr"/>
            <a:r>
              <a:rPr lang="en-US" sz="1500" dirty="0">
                <a:solidFill>
                  <a:schemeClr val="accent1"/>
                </a:solidFill>
              </a:rPr>
              <a:t>“DELETE” </a:t>
            </a:r>
          </a:p>
          <a:p>
            <a:pPr algn="ctr"/>
            <a:r>
              <a:rPr lang="en-US" sz="1500" dirty="0"/>
              <a:t>IN THE DOMAIN?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74130" y="3153172"/>
            <a:ext cx="223330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/>
              <a:t>WHAT DOES IT MEAN </a:t>
            </a:r>
          </a:p>
          <a:p>
            <a:pPr algn="ctr"/>
            <a:r>
              <a:rPr lang="en-US" sz="1500" dirty="0">
                <a:solidFill>
                  <a:schemeClr val="accent1"/>
                </a:solidFill>
              </a:rPr>
              <a:t>“UPDATE” </a:t>
            </a:r>
          </a:p>
          <a:p>
            <a:pPr algn="ctr"/>
            <a:r>
              <a:rPr lang="en-US" sz="1500" dirty="0"/>
              <a:t>IN THE DOMAIN?</a:t>
            </a:r>
          </a:p>
        </p:txBody>
      </p:sp>
      <p:sp>
        <p:nvSpPr>
          <p:cNvPr id="19" name="Freeform 18"/>
          <p:cNvSpPr/>
          <p:nvPr/>
        </p:nvSpPr>
        <p:spPr>
          <a:xfrm>
            <a:off x="3513128" y="3241477"/>
            <a:ext cx="617275" cy="755451"/>
          </a:xfrm>
          <a:custGeom>
            <a:avLst/>
            <a:gdLst>
              <a:gd name="connsiteX0" fmla="*/ 71437 w 870910"/>
              <a:gd name="connsiteY0" fmla="*/ 0 h 635793"/>
              <a:gd name="connsiteX1" fmla="*/ 735806 w 870910"/>
              <a:gd name="connsiteY1" fmla="*/ 114300 h 635793"/>
              <a:gd name="connsiteX2" fmla="*/ 807244 w 870910"/>
              <a:gd name="connsiteY2" fmla="*/ 442912 h 635793"/>
              <a:gd name="connsiteX3" fmla="*/ 0 w 870910"/>
              <a:gd name="connsiteY3" fmla="*/ 635793 h 63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910" h="635793">
                <a:moveTo>
                  <a:pt x="71437" y="0"/>
                </a:moveTo>
                <a:cubicBezTo>
                  <a:pt x="342304" y="20240"/>
                  <a:pt x="613172" y="40481"/>
                  <a:pt x="735806" y="114300"/>
                </a:cubicBezTo>
                <a:cubicBezTo>
                  <a:pt x="858440" y="188119"/>
                  <a:pt x="929878" y="355997"/>
                  <a:pt x="807244" y="442912"/>
                </a:cubicBezTo>
                <a:cubicBezTo>
                  <a:pt x="684610" y="529828"/>
                  <a:pt x="342305" y="582810"/>
                  <a:pt x="0" y="635793"/>
                </a:cubicBezTo>
              </a:path>
            </a:pathLst>
          </a:custGeom>
          <a:noFill/>
          <a:ln w="50800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0" name="Freeform 19"/>
          <p:cNvSpPr/>
          <p:nvPr/>
        </p:nvSpPr>
        <p:spPr>
          <a:xfrm>
            <a:off x="3595093" y="2769460"/>
            <a:ext cx="2255639" cy="867223"/>
          </a:xfrm>
          <a:custGeom>
            <a:avLst/>
            <a:gdLst>
              <a:gd name="connsiteX0" fmla="*/ 0 w 3007519"/>
              <a:gd name="connsiteY0" fmla="*/ 36424 h 1156297"/>
              <a:gd name="connsiteX1" fmla="*/ 1157288 w 3007519"/>
              <a:gd name="connsiteY1" fmla="*/ 122149 h 1156297"/>
              <a:gd name="connsiteX2" fmla="*/ 1685925 w 3007519"/>
              <a:gd name="connsiteY2" fmla="*/ 1043693 h 1156297"/>
              <a:gd name="connsiteX3" fmla="*/ 3007519 w 3007519"/>
              <a:gd name="connsiteY3" fmla="*/ 1107987 h 115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7519" h="1156297">
                <a:moveTo>
                  <a:pt x="0" y="36424"/>
                </a:moveTo>
                <a:cubicBezTo>
                  <a:pt x="438150" y="-4653"/>
                  <a:pt x="876300" y="-45729"/>
                  <a:pt x="1157288" y="122149"/>
                </a:cubicBezTo>
                <a:cubicBezTo>
                  <a:pt x="1438276" y="290027"/>
                  <a:pt x="1377553" y="879387"/>
                  <a:pt x="1685925" y="1043693"/>
                </a:cubicBezTo>
                <a:cubicBezTo>
                  <a:pt x="1994297" y="1207999"/>
                  <a:pt x="2500908" y="1157993"/>
                  <a:pt x="3007519" y="1107987"/>
                </a:cubicBezTo>
              </a:path>
            </a:pathLst>
          </a:custGeom>
          <a:noFill/>
          <a:ln w="50800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207219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</TotalTime>
  <Words>274</Words>
  <Application>Microsoft Office PowerPoint</Application>
  <PresentationFormat>On-screen Show (16:9)</PresentationFormat>
  <Paragraphs>120</Paragraphs>
  <Slides>20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Calibri</vt:lpstr>
      <vt:lpstr>Impact</vt:lpstr>
      <vt:lpstr>London Tube</vt:lpstr>
      <vt:lpstr>Lucida Grande</vt:lpstr>
      <vt:lpstr>Roboto</vt:lpstr>
      <vt:lpstr>Wingdings</vt:lpstr>
      <vt:lpstr>simple-light</vt:lpstr>
      <vt:lpstr>PowerPoint Presentation</vt:lpstr>
      <vt:lpstr>Hands-on experience: What it means to design a Domain Model </vt:lpstr>
      <vt:lpstr>Business Logic—Abstract Definition</vt:lpstr>
      <vt:lpstr>PowerPoint Presentation</vt:lpstr>
      <vt:lpstr>PowerPoint Presentation</vt:lpstr>
      <vt:lpstr>PowerPoint Presentation</vt:lpstr>
      <vt:lpstr>Domain Model pattern</vt:lpstr>
      <vt:lpstr>PowerPoint Presentation</vt:lpstr>
      <vt:lpstr>PowerPoint Presentation</vt:lpstr>
      <vt:lpstr>From CRUD to Domain Models</vt:lpstr>
      <vt:lpstr>Domain Layer: Model + Services</vt:lpstr>
      <vt:lpstr>PowerPoint Presentation</vt:lpstr>
      <vt:lpstr>PowerPoint Presentation</vt:lpstr>
      <vt:lpstr>PowerPoint Presentation</vt:lpstr>
      <vt:lpstr>PowerPoint Presentation</vt:lpstr>
      <vt:lpstr>PROBLEM Design an object model to support a scoring system for a sport of your choice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of Modern Software  Development</dc:title>
  <cp:lastModifiedBy>Dino Esposito</cp:lastModifiedBy>
  <cp:revision>268</cp:revision>
  <dcterms:modified xsi:type="dcterms:W3CDTF">2016-10-20T08:31:34Z</dcterms:modified>
</cp:coreProperties>
</file>