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87" r:id="rId2"/>
    <p:sldId id="272" r:id="rId3"/>
    <p:sldId id="276" r:id="rId4"/>
    <p:sldId id="277" r:id="rId5"/>
    <p:sldId id="278" r:id="rId6"/>
    <p:sldId id="279" r:id="rId7"/>
    <p:sldId id="280" r:id="rId8"/>
    <p:sldId id="281" r:id="rId9"/>
    <p:sldId id="282" r:id="rId10"/>
    <p:sldId id="283" r:id="rId11"/>
    <p:sldId id="284" r:id="rId12"/>
    <p:sldId id="286" r:id="rId13"/>
    <p:sldId id="290" r:id="rId14"/>
    <p:sldId id="291" r:id="rId15"/>
    <p:sldId id="292" r:id="rId16"/>
    <p:sldId id="294" r:id="rId17"/>
    <p:sldId id="296" r:id="rId18"/>
    <p:sldId id="297" r:id="rId19"/>
    <p:sldId id="298" r:id="rId20"/>
    <p:sldId id="299" r:id="rId21"/>
    <p:sldId id="256" r:id="rId22"/>
    <p:sldId id="288" r:id="rId23"/>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a" initials="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E70B4"/>
    <a:srgbClr val="F8F8F8"/>
    <a:srgbClr val="B2B2B2"/>
    <a:srgbClr val="FFFFFF"/>
    <a:srgbClr val="F3F3F3"/>
    <a:srgbClr val="EEEEEE"/>
    <a:srgbClr val="D5D5D5"/>
    <a:srgbClr val="BC08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59235" autoAdjust="0"/>
  </p:normalViewPr>
  <p:slideViewPr>
    <p:cSldViewPr snapToGrid="0">
      <p:cViewPr varScale="1">
        <p:scale>
          <a:sx n="81" d="100"/>
          <a:sy n="81" d="100"/>
        </p:scale>
        <p:origin x="1218" y="39"/>
      </p:cViewPr>
      <p:guideLst>
        <p:guide orient="horz" pos="2160"/>
        <p:guide pos="2880"/>
        <p:guide orient="horz" pos="162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191DA3-E28E-42E3-8404-2A0622BCAA19}" type="datetimeFigureOut">
              <a:rPr lang="en-US" smtClean="0"/>
              <a:t>10/21/2016</a:t>
            </a:fld>
            <a:endParaRPr lang="en-US"/>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D809C-5923-4537-A95D-B7C026AC2AAE}" type="slidenum">
              <a:rPr lang="en-US" smtClean="0"/>
              <a:t>‹#›</a:t>
            </a:fld>
            <a:endParaRPr lang="en-US"/>
          </a:p>
        </p:txBody>
      </p:sp>
    </p:spTree>
    <p:extLst>
      <p:ext uri="{BB962C8B-B14F-4D97-AF65-F5344CB8AC3E}">
        <p14:creationId xmlns:p14="http://schemas.microsoft.com/office/powerpoint/2010/main" val="246664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EE769-97FE-4282-AC77-B0D740EBA83E}" type="datetimeFigureOut">
              <a:rPr lang="pl-PL" smtClean="0"/>
              <a:t>21.10.2016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53D2F-5294-4852-8530-78A72ED3B9D1}" type="slidenum">
              <a:rPr lang="pl-PL" smtClean="0"/>
              <a:t>‹#›</a:t>
            </a:fld>
            <a:endParaRPr lang="pl-PL"/>
          </a:p>
        </p:txBody>
      </p:sp>
    </p:spTree>
    <p:extLst>
      <p:ext uri="{BB962C8B-B14F-4D97-AF65-F5344CB8AC3E}">
        <p14:creationId xmlns:p14="http://schemas.microsoft.com/office/powerpoint/2010/main" val="337107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and introduction</a:t>
            </a:r>
          </a:p>
          <a:p>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2</a:t>
            </a:fld>
            <a:endParaRPr lang="pl-PL"/>
          </a:p>
        </p:txBody>
      </p:sp>
    </p:spTree>
    <p:extLst>
      <p:ext uri="{BB962C8B-B14F-4D97-AF65-F5344CB8AC3E}">
        <p14:creationId xmlns:p14="http://schemas.microsoft.com/office/powerpoint/2010/main" val="92377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 6… leaner, leaner, leaner.</a:t>
            </a:r>
          </a:p>
          <a:p>
            <a:r>
              <a:rPr lang="en-GB" dirty="0"/>
              <a:t>VS powered by Roslyn. This is huge.</a:t>
            </a:r>
          </a:p>
        </p:txBody>
      </p:sp>
      <p:sp>
        <p:nvSpPr>
          <p:cNvPr id="4" name="Slide Number Placeholder 3"/>
          <p:cNvSpPr>
            <a:spLocks noGrp="1"/>
          </p:cNvSpPr>
          <p:nvPr>
            <p:ph type="sldNum" sz="quarter" idx="10"/>
          </p:nvPr>
        </p:nvSpPr>
        <p:spPr/>
        <p:txBody>
          <a:bodyPr/>
          <a:lstStyle/>
          <a:p>
            <a:fld id="{97E53D2F-5294-4852-8530-78A72ED3B9D1}" type="slidenum">
              <a:rPr lang="pl-PL" smtClean="0"/>
              <a:t>11</a:t>
            </a:fld>
            <a:endParaRPr lang="pl-PL"/>
          </a:p>
        </p:txBody>
      </p:sp>
    </p:spTree>
    <p:extLst>
      <p:ext uri="{BB962C8B-B14F-4D97-AF65-F5344CB8AC3E}">
        <p14:creationId xmlns:p14="http://schemas.microsoft.com/office/powerpoint/2010/main" val="380572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So that’s my journey, as far as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Small diversion…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Quote from Winnie the Pooh</a:t>
            </a:r>
            <a:r>
              <a:rPr lang="en-GB" sz="1200" b="0" i="0" kern="1200" baseline="0" dirty="0">
                <a:solidFill>
                  <a:schemeClr val="tx1"/>
                </a:solidFill>
                <a:effectLst/>
                <a:latin typeface="+mn-lt"/>
                <a:ea typeface="+mn-ea"/>
                <a:cs typeface="+mn-cs"/>
              </a:rPr>
              <a:t> – the end of one of the books, I believe.</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“When you wake up in the morning, Pooh," said Piglet at last, "what's the first thing you say to yourself?"</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"What's for breakfast?" said Pooh. "What do you say, Piglet?"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 say, I wonder what's going to happen exciting today?" said Piglet.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Pooh nodded thoughtfully. "It's the same thing," he said.”</a:t>
            </a:r>
          </a:p>
          <a:p>
            <a:endParaRPr lang="en-GB" dirty="0"/>
          </a:p>
          <a:p>
            <a:r>
              <a:rPr lang="en-GB" dirty="0"/>
              <a:t>So what really excites me today?</a:t>
            </a:r>
          </a:p>
          <a:p>
            <a:endParaRPr lang="en-GB" baseline="0" dirty="0"/>
          </a:p>
          <a:p>
            <a:pPr marL="171450" indent="-171450">
              <a:buFontTx/>
              <a:buChar char="-"/>
            </a:pPr>
            <a:r>
              <a:rPr lang="en-GB" baseline="0" dirty="0"/>
              <a:t>We have a lovely language</a:t>
            </a:r>
          </a:p>
          <a:p>
            <a:pPr marL="171450" indent="-171450">
              <a:buFontTx/>
              <a:buChar char="-"/>
            </a:pPr>
            <a:r>
              <a:rPr lang="en-GB" baseline="0" dirty="0"/>
              <a:t>We have an open source, API-oriented compiler</a:t>
            </a:r>
          </a:p>
          <a:p>
            <a:pPr marL="171450" indent="-171450">
              <a:buFontTx/>
              <a:buChar char="-"/>
            </a:pPr>
            <a:r>
              <a:rPr lang="en-GB" baseline="0" dirty="0"/>
              <a:t>We have an open source, cross-platform runtime</a:t>
            </a:r>
          </a:p>
          <a:p>
            <a:pPr marL="171450" indent="-171450">
              <a:buFontTx/>
              <a:buChar char="-"/>
            </a:pPr>
            <a:r>
              <a:rPr lang="en-GB" baseline="0" dirty="0"/>
              <a:t>We have a not-quite-V1 tool chain</a:t>
            </a:r>
          </a:p>
          <a:p>
            <a:pPr marL="171450" indent="-171450">
              <a:buFontTx/>
              <a:buChar char="-"/>
            </a:pPr>
            <a:r>
              <a:rPr lang="en-GB" baseline="0" dirty="0"/>
              <a:t>We have a not-quite-done C# 7</a:t>
            </a:r>
            <a:endParaRPr lang="en-GB" dirty="0"/>
          </a:p>
          <a:p>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12</a:t>
            </a:fld>
            <a:endParaRPr lang="pl-PL"/>
          </a:p>
        </p:txBody>
      </p:sp>
    </p:spTree>
    <p:extLst>
      <p:ext uri="{BB962C8B-B14F-4D97-AF65-F5344CB8AC3E}">
        <p14:creationId xmlns:p14="http://schemas.microsoft.com/office/powerpoint/2010/main" val="59347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starting to take it for granted, but a huge amount of .NET is now open source</a:t>
            </a:r>
          </a:p>
          <a:p>
            <a:pPr marL="171450" indent="-171450">
              <a:buFontTx/>
              <a:buChar char="-"/>
            </a:pPr>
            <a:r>
              <a:rPr lang="en-GB" baseline="0" dirty="0"/>
              <a:t>Compiler</a:t>
            </a:r>
          </a:p>
          <a:p>
            <a:pPr marL="171450" indent="-171450">
              <a:buFontTx/>
              <a:buChar char="-"/>
            </a:pPr>
            <a:r>
              <a:rPr lang="en-GB" baseline="0" dirty="0"/>
              <a:t>Runtime</a:t>
            </a:r>
          </a:p>
          <a:p>
            <a:pPr marL="171450" indent="-171450">
              <a:buFontTx/>
              <a:buChar char="-"/>
            </a:pPr>
            <a:r>
              <a:rPr lang="en-GB" baseline="0" dirty="0"/>
              <a:t>Toolchains</a:t>
            </a:r>
          </a:p>
          <a:p>
            <a:pPr marL="628650" lvl="1" indent="-171450">
              <a:buFontTx/>
              <a:buChar char="-"/>
            </a:pPr>
            <a:r>
              <a:rPr lang="en-GB" baseline="0" dirty="0" err="1"/>
              <a:t>Dotnet</a:t>
            </a:r>
            <a:r>
              <a:rPr lang="en-GB" baseline="0" dirty="0"/>
              <a:t> CLI</a:t>
            </a:r>
          </a:p>
          <a:p>
            <a:pPr marL="628650" lvl="1" indent="-171450">
              <a:buFontTx/>
              <a:buChar char="-"/>
            </a:pPr>
            <a:r>
              <a:rPr lang="en-GB" baseline="0" dirty="0" err="1"/>
              <a:t>Powershell</a:t>
            </a:r>
            <a:endParaRPr lang="en-GB" baseline="0" dirty="0"/>
          </a:p>
          <a:p>
            <a:pPr marL="628650" lvl="1" indent="-171450">
              <a:buFontTx/>
              <a:buChar char="-"/>
            </a:pPr>
            <a:r>
              <a:rPr lang="en-GB" baseline="0" dirty="0" err="1"/>
              <a:t>MSBuild</a:t>
            </a:r>
            <a:endParaRPr lang="en-GB" baseline="0" dirty="0"/>
          </a:p>
          <a:p>
            <a:pPr marL="628650" lvl="1" indent="-171450">
              <a:buFontTx/>
              <a:buChar char="-"/>
            </a:pPr>
            <a:r>
              <a:rPr lang="en-GB" baseline="0" dirty="0"/>
              <a:t>Visual Studio Code</a:t>
            </a:r>
          </a:p>
          <a:p>
            <a:pPr marL="171450" indent="-171450">
              <a:buFontTx/>
              <a:buChar char="-"/>
            </a:pPr>
            <a:r>
              <a:rPr lang="en-GB" baseline="0" dirty="0"/>
              <a:t>Libraries</a:t>
            </a:r>
          </a:p>
          <a:p>
            <a:pPr marL="171450" indent="-171450">
              <a:buFontTx/>
              <a:buChar char="-"/>
            </a:pPr>
            <a:r>
              <a:rPr lang="en-GB" baseline="0" dirty="0"/>
              <a:t>Frameworks – not just ASP.NET, but EF as well, both Core and not</a:t>
            </a:r>
          </a:p>
          <a:p>
            <a:pPr marL="171450" indent="-171450">
              <a:buFontTx/>
              <a:buChar char="-"/>
            </a:pPr>
            <a:r>
              <a:rPr lang="en-GB" dirty="0"/>
              <a:t>“We’ve had that forever”</a:t>
            </a:r>
          </a:p>
          <a:p>
            <a:pPr marL="628650" lvl="1" indent="-171450">
              <a:buFontTx/>
              <a:buChar char="-"/>
            </a:pPr>
            <a:r>
              <a:rPr lang="en-GB" dirty="0"/>
              <a:t>Not really</a:t>
            </a:r>
          </a:p>
          <a:p>
            <a:pPr marL="628650" lvl="1" indent="-171450">
              <a:buFontTx/>
              <a:buChar char="-"/>
            </a:pPr>
            <a:r>
              <a:rPr lang="en-GB" dirty="0"/>
              <a:t>Mono being available != .NET being available</a:t>
            </a:r>
          </a:p>
          <a:p>
            <a:pPr marL="628650" lvl="1" indent="-171450">
              <a:buFontTx/>
              <a:buChar char="-"/>
            </a:pPr>
            <a:r>
              <a:rPr lang="en-GB" dirty="0"/>
              <a:t>ROTOR and the framework source != open source</a:t>
            </a:r>
          </a:p>
          <a:p>
            <a:pPr marL="171450" lvl="0" indent="-171450">
              <a:buFontTx/>
              <a:buChar char="-"/>
            </a:pPr>
            <a:r>
              <a:rPr lang="en-GB" dirty="0"/>
              <a:t>Microsoft doing Open</a:t>
            </a:r>
            <a:r>
              <a:rPr lang="en-GB" baseline="0" dirty="0"/>
              <a:t> Source is big.</a:t>
            </a:r>
          </a:p>
          <a:p>
            <a:pPr marL="171450" lvl="0" indent="-171450">
              <a:buFontTx/>
              <a:buChar char="-"/>
            </a:pPr>
            <a:r>
              <a:rPr lang="en-GB" baseline="0" dirty="0"/>
              <a:t>And it’s not just developed by Microsoft… hundreds of community PRs every month.</a:t>
            </a:r>
          </a:p>
          <a:p>
            <a:pPr marL="171450" lvl="0" indent="-171450">
              <a:buFontTx/>
              <a:buChar char="-"/>
            </a:pPr>
            <a:r>
              <a:rPr lang="en-GB" baseline="0" dirty="0"/>
              <a:t>This is real Open Source.</a:t>
            </a:r>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13</a:t>
            </a:fld>
            <a:endParaRPr lang="pl-PL"/>
          </a:p>
        </p:txBody>
      </p:sp>
    </p:spTree>
    <p:extLst>
      <p:ext uri="{BB962C8B-B14F-4D97-AF65-F5344CB8AC3E}">
        <p14:creationId xmlns:p14="http://schemas.microsoft.com/office/powerpoint/2010/main" val="124663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5 years ago where .NET is running:</a:t>
            </a:r>
          </a:p>
          <a:p>
            <a:pPr marL="171450" indent="-171450">
              <a:buFontTx/>
              <a:buChar char="-"/>
            </a:pPr>
            <a:r>
              <a:rPr lang="en-GB" baseline="0" dirty="0"/>
              <a:t>On desktops, primarily for internal apps</a:t>
            </a:r>
          </a:p>
          <a:p>
            <a:pPr marL="171450" indent="-171450">
              <a:buFontTx/>
              <a:buChar char="-"/>
            </a:pPr>
            <a:r>
              <a:rPr lang="en-GB" baseline="0" dirty="0"/>
              <a:t>On Windows servers, running ASP.NET</a:t>
            </a:r>
          </a:p>
          <a:p>
            <a:pPr marL="171450" indent="-171450">
              <a:buFontTx/>
              <a:buChar char="-"/>
            </a:pPr>
            <a:endParaRPr lang="en-GB" baseline="0" dirty="0"/>
          </a:p>
          <a:p>
            <a:pPr marL="0" indent="0">
              <a:buFontTx/>
              <a:buNone/>
            </a:pPr>
            <a:r>
              <a:rPr lang="en-GB" baseline="0" dirty="0"/>
              <a:t>What about now?</a:t>
            </a:r>
          </a:p>
          <a:p>
            <a:pPr marL="171450" indent="-171450">
              <a:buFontTx/>
              <a:buChar char="-"/>
            </a:pPr>
            <a:r>
              <a:rPr lang="en-GB" baseline="0" dirty="0"/>
              <a:t>It runs on this (hold up phone)</a:t>
            </a:r>
          </a:p>
          <a:p>
            <a:pPr marL="171450" indent="-171450">
              <a:buFontTx/>
              <a:buChar char="-"/>
            </a:pPr>
            <a:r>
              <a:rPr lang="en-GB" baseline="0" dirty="0"/>
              <a:t>It runs on this (hold up iPad)</a:t>
            </a:r>
          </a:p>
          <a:p>
            <a:pPr marL="171450" indent="-171450">
              <a:buFontTx/>
              <a:buChar char="-"/>
            </a:pPr>
            <a:r>
              <a:rPr lang="en-GB" baseline="0" dirty="0"/>
              <a:t>It runs on goodness knows how many devices running Unity games (and soon .NET 4.6!)</a:t>
            </a:r>
          </a:p>
          <a:p>
            <a:pPr marL="171450" indent="-171450">
              <a:buFontTx/>
              <a:buChar char="-"/>
            </a:pPr>
            <a:r>
              <a:rPr lang="en-GB" baseline="0" dirty="0"/>
              <a:t>It runs in here…</a:t>
            </a:r>
          </a:p>
          <a:p>
            <a:pPr marL="0" indent="0">
              <a:buFontTx/>
              <a:buNone/>
            </a:pPr>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14</a:t>
            </a:fld>
            <a:endParaRPr lang="pl-PL"/>
          </a:p>
        </p:txBody>
      </p:sp>
    </p:spTree>
    <p:extLst>
      <p:ext uri="{BB962C8B-B14F-4D97-AF65-F5344CB8AC3E}">
        <p14:creationId xmlns:p14="http://schemas.microsoft.com/office/powerpoint/2010/main" val="365142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my shed.</a:t>
            </a:r>
          </a:p>
          <a:p>
            <a:r>
              <a:rPr lang="en-GB" dirty="0"/>
              <a:t>This is where I work, most of the time.</a:t>
            </a:r>
          </a:p>
          <a:p>
            <a:r>
              <a:rPr lang="en-GB" dirty="0"/>
              <a:t>The</a:t>
            </a:r>
            <a:r>
              <a:rPr lang="en-GB" baseline="0" dirty="0"/>
              <a:t> left part is my home office, the right part is storage for garden equipment.</a:t>
            </a:r>
          </a:p>
          <a:p>
            <a:endParaRPr lang="en-GB" baseline="0" dirty="0"/>
          </a:p>
          <a:p>
            <a:r>
              <a:rPr lang="en-GB" baseline="0" dirty="0"/>
              <a:t>Now, there’s a problem.</a:t>
            </a:r>
          </a:p>
          <a:p>
            <a:r>
              <a:rPr lang="en-GB" baseline="0" dirty="0"/>
              <a:t>When I’m working from home, I usually get up at 6am and I’m working by 6.30am.</a:t>
            </a:r>
          </a:p>
          <a:p>
            <a:r>
              <a:rPr lang="en-GB" baseline="0" dirty="0"/>
              <a:t>In the summer, that’s fine. In the winter, it’s dark, and the bit of garden before I get to the shed door can get slippery, so I want lights.</a:t>
            </a:r>
          </a:p>
          <a:p>
            <a:endParaRPr lang="en-GB" baseline="0" dirty="0"/>
          </a:p>
          <a:p>
            <a:r>
              <a:rPr lang="en-GB" baseline="0" dirty="0"/>
              <a:t>Cue my first piece of home automation or advanced remote control: </a:t>
            </a:r>
            <a:r>
              <a:rPr lang="en-GB" baseline="0" dirty="0" err="1"/>
              <a:t>wifi</a:t>
            </a:r>
            <a:r>
              <a:rPr lang="en-GB" baseline="0" dirty="0"/>
              <a:t>-controlled lights.</a:t>
            </a:r>
          </a:p>
          <a:p>
            <a:r>
              <a:rPr lang="en-GB" baseline="0" dirty="0"/>
              <a:t>I can turn them on with my phone before I go into the garden… but what do I do when I want to turn them off again?</a:t>
            </a:r>
          </a:p>
          <a:p>
            <a:endParaRPr lang="en-GB" baseline="0" dirty="0"/>
          </a:p>
          <a:p>
            <a:r>
              <a:rPr lang="en-GB" baseline="0" dirty="0"/>
              <a:t>I </a:t>
            </a:r>
            <a:r>
              <a:rPr lang="en-GB" i="1" baseline="0" dirty="0"/>
              <a:t>could</a:t>
            </a:r>
            <a:r>
              <a:rPr lang="en-GB" i="0" baseline="0" dirty="0"/>
              <a:t> use the app on my phone again. But that’s boring, and distracts me from my work.</a:t>
            </a:r>
          </a:p>
          <a:p>
            <a:r>
              <a:rPr lang="en-GB" i="0" baseline="0" dirty="0"/>
              <a:t>What if I could run “</a:t>
            </a:r>
            <a:r>
              <a:rPr lang="en-GB" i="0" baseline="0" dirty="0" err="1"/>
              <a:t>dotnet</a:t>
            </a:r>
            <a:r>
              <a:rPr lang="en-GB" i="0" baseline="0" dirty="0"/>
              <a:t> run lights off” from a command line?</a:t>
            </a:r>
          </a:p>
          <a:p>
            <a:r>
              <a:rPr lang="en-GB" i="0" baseline="0" dirty="0"/>
              <a:t>If I can do that, what else can I do?</a:t>
            </a:r>
          </a:p>
          <a:p>
            <a:r>
              <a:rPr lang="en-GB" i="0" baseline="0" dirty="0"/>
              <a:t>Well, I have a surround sound system in the shed, and a Sonos to provide the music… so I can control those from the same app: “</a:t>
            </a:r>
            <a:r>
              <a:rPr lang="en-GB" i="0" baseline="0" dirty="0" err="1"/>
              <a:t>dotnet</a:t>
            </a:r>
            <a:r>
              <a:rPr lang="en-GB" i="0" baseline="0" dirty="0"/>
              <a:t> run amp on” etc.</a:t>
            </a:r>
          </a:p>
          <a:p>
            <a:endParaRPr lang="en-GB" i="0" baseline="0" dirty="0"/>
          </a:p>
          <a:p>
            <a:r>
              <a:rPr lang="en-GB" i="0" baseline="0" dirty="0"/>
              <a:t>That’s fun, but what’s that got to do with .NET running everywhere? That’s just a command line app.</a:t>
            </a:r>
          </a:p>
          <a:p>
            <a:r>
              <a:rPr lang="en-GB" i="0" baseline="0" dirty="0"/>
              <a:t>But it’s a command line app running .NET Core, and the app is separated into the command line driver and the controllers in a separate assembly.</a:t>
            </a:r>
          </a:p>
          <a:p>
            <a:r>
              <a:rPr lang="en-GB" i="0" baseline="0" dirty="0"/>
              <a:t>What if we built a UWP application to do all of this, and use speech recognition as the input?</a:t>
            </a:r>
          </a:p>
          <a:p>
            <a:pPr marL="171450" indent="-171450">
              <a:buFontTx/>
              <a:buChar char="-"/>
            </a:pPr>
            <a:r>
              <a:rPr lang="en-GB" i="0" baseline="0" dirty="0"/>
              <a:t>Hooray, I can run it on my laptop. Again, not terribly exciting.</a:t>
            </a:r>
          </a:p>
          <a:p>
            <a:pPr marL="171450" indent="-171450">
              <a:buFontTx/>
              <a:buChar char="-"/>
            </a:pPr>
            <a:r>
              <a:rPr lang="en-GB" i="0" baseline="0" dirty="0"/>
              <a:t>But now I can also run it on a Raspberry Pi 3 wall-mounted in my shed. I can just say “shed lights off” on my way out of the shed, and the lights go off.</a:t>
            </a:r>
          </a:p>
          <a:p>
            <a:pPr marL="171450" indent="-171450">
              <a:buFontTx/>
              <a:buChar char="-"/>
            </a:pPr>
            <a:r>
              <a:rPr lang="en-GB" i="0" baseline="0" dirty="0"/>
              <a:t>In theory – I haven’t done it yet – I can run the exact same app on the Xbox One in my lounge.</a:t>
            </a:r>
          </a:p>
          <a:p>
            <a:pPr marL="171450" indent="-171450">
              <a:buFontTx/>
              <a:buChar char="-"/>
            </a:pPr>
            <a:r>
              <a:rPr lang="en-GB" i="0" baseline="0" dirty="0"/>
              <a:t>And of course if I had a Windows Phone, it should work on that too.</a:t>
            </a:r>
            <a:endParaRPr lang="en-GB" baseline="0" dirty="0"/>
          </a:p>
        </p:txBody>
      </p:sp>
      <p:sp>
        <p:nvSpPr>
          <p:cNvPr id="4" name="Slide Number Placeholder 3"/>
          <p:cNvSpPr>
            <a:spLocks noGrp="1"/>
          </p:cNvSpPr>
          <p:nvPr>
            <p:ph type="sldNum" sz="quarter" idx="10"/>
          </p:nvPr>
        </p:nvSpPr>
        <p:spPr/>
        <p:txBody>
          <a:bodyPr/>
          <a:lstStyle/>
          <a:p>
            <a:fld id="{97E53D2F-5294-4852-8530-78A72ED3B9D1}" type="slidenum">
              <a:rPr lang="pl-PL" smtClean="0"/>
              <a:t>15</a:t>
            </a:fld>
            <a:endParaRPr lang="pl-PL"/>
          </a:p>
        </p:txBody>
      </p:sp>
    </p:spTree>
    <p:extLst>
      <p:ext uri="{BB962C8B-B14F-4D97-AF65-F5344CB8AC3E}">
        <p14:creationId xmlns:p14="http://schemas.microsoft.com/office/powerpoint/2010/main" val="148176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fun,</a:t>
            </a:r>
            <a:r>
              <a:rPr lang="en-GB" baseline="0" dirty="0"/>
              <a:t> but it doesn’t </a:t>
            </a:r>
            <a:r>
              <a:rPr lang="en-GB" i="1" baseline="0" dirty="0"/>
              <a:t>really</a:t>
            </a:r>
            <a:r>
              <a:rPr lang="en-GB" i="0" baseline="0" dirty="0"/>
              <a:t> excite me.</a:t>
            </a:r>
          </a:p>
          <a:p>
            <a:endParaRPr lang="en-GB" i="0" baseline="0" dirty="0"/>
          </a:p>
          <a:p>
            <a:r>
              <a:rPr lang="en-GB" i="0" baseline="0" dirty="0"/>
              <a:t>What really excites me is when my work life and my hobbies intersect.</a:t>
            </a:r>
          </a:p>
          <a:p>
            <a:endParaRPr lang="en-GB" i="0" baseline="0" dirty="0"/>
          </a:p>
          <a:p>
            <a:r>
              <a:rPr lang="en-GB" i="0" baseline="0" dirty="0"/>
              <a:t>Can you run ASP.NET applications in Azure? Of course, duh.</a:t>
            </a:r>
          </a:p>
          <a:p>
            <a:r>
              <a:rPr lang="en-GB" i="0" baseline="0" dirty="0"/>
              <a:t>Can you run ASP.NET Core applications in Azure on Linux? Ooh, yes.</a:t>
            </a:r>
          </a:p>
          <a:p>
            <a:r>
              <a:rPr lang="en-GB" i="0" baseline="0" dirty="0"/>
              <a:t>Can you run ASP.NET applications on Google Compute Engine on Windows VMs? Why yes, yes you can.</a:t>
            </a:r>
          </a:p>
          <a:p>
            <a:r>
              <a:rPr lang="en-GB" i="0" baseline="0" dirty="0"/>
              <a:t>Can you run ASP.NET Core applications on Google App Engine Flexible Environment? Now we’re cooking – great for a </a:t>
            </a:r>
            <a:r>
              <a:rPr lang="en-GB" i="0" baseline="0" dirty="0" err="1"/>
              <a:t>startup</a:t>
            </a:r>
            <a:r>
              <a:rPr lang="en-GB" i="0" baseline="0" dirty="0"/>
              <a:t>!</a:t>
            </a:r>
          </a:p>
          <a:p>
            <a:r>
              <a:rPr lang="en-GB" i="0" baseline="0" dirty="0"/>
              <a:t>Can you run ASP.NET Core applications on Kubernetes, such as Google Container Engine? Hell yes. Beautifully orchestrated microservices for the win.</a:t>
            </a:r>
          </a:p>
          <a:p>
            <a:endParaRPr lang="en-GB" i="0" baseline="0" dirty="0"/>
          </a:p>
          <a:p>
            <a:r>
              <a:rPr lang="en-GB" dirty="0"/>
              <a:t>When I joined Google, I had a dream of one day showing up to a conference, and deploying an</a:t>
            </a:r>
            <a:r>
              <a:rPr lang="en-GB" baseline="0" dirty="0"/>
              <a:t> ASP.NET application to Azure, and then casually flicking a switch and deploying it to </a:t>
            </a:r>
            <a:r>
              <a:rPr lang="en-GB" baseline="0" dirty="0" err="1"/>
              <a:t>AppEngine</a:t>
            </a:r>
            <a:r>
              <a:rPr lang="en-GB" baseline="0" dirty="0"/>
              <a:t> instead. I expected it would use Mono, if it ever happened, but I never really expected it to happen.</a:t>
            </a:r>
          </a:p>
          <a:p>
            <a:endParaRPr lang="en-GB" baseline="0" dirty="0"/>
          </a:p>
          <a:p>
            <a:r>
              <a:rPr lang="en-GB" baseline="0" dirty="0"/>
              <a:t>Now, we can just deploy any Linux Docker container – so of course it supports ASP.NET Core.</a:t>
            </a:r>
          </a:p>
          <a:p>
            <a:br>
              <a:rPr lang="en-GB" baseline="0" dirty="0"/>
            </a:br>
            <a:r>
              <a:rPr lang="en-GB" baseline="0" dirty="0"/>
              <a:t>And you know what’s even better? Both Microsoft and Google get excited about it.</a:t>
            </a:r>
          </a:p>
          <a:p>
            <a:r>
              <a:rPr lang="en-GB" baseline="0" dirty="0"/>
              <a:t>On this week’s ASP.NET Community </a:t>
            </a:r>
            <a:r>
              <a:rPr lang="en-GB" baseline="0" dirty="0" err="1"/>
              <a:t>Standup</a:t>
            </a:r>
            <a:r>
              <a:rPr lang="en-GB" baseline="0" dirty="0"/>
              <a:t>, the team </a:t>
            </a:r>
            <a:r>
              <a:rPr lang="en-GB" b="1" baseline="0" dirty="0"/>
              <a:t>highlighted</a:t>
            </a:r>
            <a:r>
              <a:rPr lang="en-GB" baseline="0" dirty="0"/>
              <a:t> a post by Mete </a:t>
            </a:r>
            <a:r>
              <a:rPr lang="en-GB" baseline="0" dirty="0" err="1"/>
              <a:t>Atamel</a:t>
            </a:r>
            <a:r>
              <a:rPr lang="en-GB" baseline="0" dirty="0"/>
              <a:t> about bringing Kubernetes and ASP.NET Core together.</a:t>
            </a:r>
          </a:p>
          <a:p>
            <a:r>
              <a:rPr lang="en-GB" baseline="0" dirty="0"/>
              <a:t>Chris Sells, my product manager, wrote a blog post in August. The final section started</a:t>
            </a:r>
            <a:br>
              <a:rPr lang="en-GB" baseline="0" dirty="0"/>
            </a:br>
            <a:r>
              <a:rPr lang="en-GB" baseline="0" dirty="0"/>
              <a:t>“</a:t>
            </a:r>
            <a:r>
              <a:rPr lang="en-GB" sz="1200" b="0" i="0" kern="1200" dirty="0">
                <a:solidFill>
                  <a:schemeClr val="tx1"/>
                </a:solidFill>
                <a:effectLst/>
                <a:latin typeface="+mn-lt"/>
                <a:ea typeface="+mn-ea"/>
                <a:cs typeface="+mn-cs"/>
              </a:rPr>
              <a:t>First and foremost, we’re serious about supporting Windows and .NET workloads on Google Cloud Platform. Second, we’re just getting started.”</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Am I excited to be part of this? Oh boy, yes.</a:t>
            </a:r>
          </a:p>
          <a:p>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E53D2F-5294-4852-8530-78A72ED3B9D1}" type="slidenum">
              <a:rPr lang="pl-PL" smtClean="0"/>
              <a:t>16</a:t>
            </a:fld>
            <a:endParaRPr lang="pl-PL"/>
          </a:p>
        </p:txBody>
      </p:sp>
    </p:spTree>
    <p:extLst>
      <p:ext uri="{BB962C8B-B14F-4D97-AF65-F5344CB8AC3E}">
        <p14:creationId xmlns:p14="http://schemas.microsoft.com/office/powerpoint/2010/main" val="258538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Okay,</a:t>
            </a:r>
            <a:r>
              <a:rPr lang="en-GB" baseline="0" dirty="0"/>
              <a:t> so a lot of that was about .NET Core… C# just comes along for the ride.</a:t>
            </a:r>
          </a:p>
          <a:p>
            <a:r>
              <a:rPr lang="en-GB" baseline="0" dirty="0"/>
              <a:t>And .NET Core is evolving, certainly – but so is C#.</a:t>
            </a:r>
          </a:p>
          <a:p>
            <a:r>
              <a:rPr lang="en-GB" baseline="0" dirty="0"/>
              <a:t>We have C# 7 in the oven, nearly baked… and the recipe for C# 8 is being put together now.</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17</a:t>
            </a:fld>
            <a:endParaRPr lang="pl-PL"/>
          </a:p>
        </p:txBody>
      </p:sp>
    </p:spTree>
    <p:extLst>
      <p:ext uri="{BB962C8B-B14F-4D97-AF65-F5344CB8AC3E}">
        <p14:creationId xmlns:p14="http://schemas.microsoft.com/office/powerpoint/2010/main" val="386933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does C# 7 have in store?</a:t>
            </a:r>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18</a:t>
            </a:fld>
            <a:endParaRPr lang="pl-PL"/>
          </a:p>
        </p:txBody>
      </p:sp>
    </p:spTree>
    <p:extLst>
      <p:ext uri="{BB962C8B-B14F-4D97-AF65-F5344CB8AC3E}">
        <p14:creationId xmlns:p14="http://schemas.microsoft.com/office/powerpoint/2010/main" val="258971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knows? Possibly:</a:t>
            </a:r>
          </a:p>
          <a:p>
            <a:pPr marL="171450" indent="-171450">
              <a:buFontTx/>
              <a:buChar char="-"/>
            </a:pPr>
            <a:r>
              <a:rPr lang="en-GB" dirty="0"/>
              <a:t>More pattern matching</a:t>
            </a:r>
          </a:p>
          <a:p>
            <a:pPr marL="171450" indent="-171450">
              <a:buFontTx/>
              <a:buChar char="-"/>
            </a:pPr>
            <a:r>
              <a:rPr lang="en-GB" dirty="0"/>
              <a:t>Non-nullable</a:t>
            </a:r>
            <a:r>
              <a:rPr lang="en-GB" baseline="0" dirty="0"/>
              <a:t> reference types</a:t>
            </a:r>
          </a:p>
          <a:p>
            <a:pPr marL="171450" indent="-171450">
              <a:buFontTx/>
              <a:buChar char="-"/>
            </a:pPr>
            <a:r>
              <a:rPr lang="en-GB" dirty="0"/>
              <a:t>Record types (third attempt!)</a:t>
            </a:r>
          </a:p>
          <a:p>
            <a:pPr marL="171450" indent="-171450">
              <a:buFontTx/>
              <a:buChar char="-"/>
            </a:pPr>
            <a:r>
              <a:rPr lang="en-GB" dirty="0" err="1"/>
              <a:t>Async</a:t>
            </a:r>
            <a:r>
              <a:rPr lang="en-GB" dirty="0"/>
              <a:t> iterators</a:t>
            </a:r>
            <a:r>
              <a:rPr lang="en-GB" baseline="0" dirty="0"/>
              <a:t> and </a:t>
            </a:r>
            <a:r>
              <a:rPr lang="en-GB" baseline="0" dirty="0" err="1"/>
              <a:t>async</a:t>
            </a:r>
            <a:r>
              <a:rPr lang="en-GB" baseline="0" dirty="0"/>
              <a:t> </a:t>
            </a:r>
            <a:r>
              <a:rPr lang="en-GB" baseline="0" dirty="0" err="1"/>
              <a:t>foreach</a:t>
            </a:r>
            <a:endParaRPr lang="en-GB" baseline="0" dirty="0"/>
          </a:p>
          <a:p>
            <a:pPr marL="171450" indent="-171450">
              <a:buFontTx/>
              <a:buChar char="-"/>
            </a:pPr>
            <a:endParaRPr lang="en-GB" baseline="0" dirty="0"/>
          </a:p>
          <a:p>
            <a:pPr marL="0" indent="0">
              <a:buFontTx/>
              <a:buNone/>
            </a:pPr>
            <a:r>
              <a:rPr lang="en-GB" baseline="0" dirty="0"/>
              <a:t>All tracked on </a:t>
            </a:r>
            <a:r>
              <a:rPr lang="en-GB" baseline="0" dirty="0" err="1"/>
              <a:t>Github</a:t>
            </a:r>
            <a:r>
              <a:rPr lang="en-GB" baseline="0" dirty="0"/>
              <a:t> – </a:t>
            </a:r>
            <a:r>
              <a:rPr lang="en-GB" baseline="0"/>
              <a:t>go have a look.</a:t>
            </a:r>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19</a:t>
            </a:fld>
            <a:endParaRPr lang="pl-PL"/>
          </a:p>
        </p:txBody>
      </p:sp>
    </p:spTree>
    <p:extLst>
      <p:ext uri="{BB962C8B-B14F-4D97-AF65-F5344CB8AC3E}">
        <p14:creationId xmlns:p14="http://schemas.microsoft.com/office/powerpoint/2010/main" val="2991332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Hugely</a:t>
            </a:r>
            <a:r>
              <a:rPr lang="en-GB" baseline="0" dirty="0"/>
              <a:t> exciting time to be working in C#</a:t>
            </a:r>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20</a:t>
            </a:fld>
            <a:endParaRPr lang="pl-PL"/>
          </a:p>
        </p:txBody>
      </p:sp>
    </p:spTree>
    <p:extLst>
      <p:ext uri="{BB962C8B-B14F-4D97-AF65-F5344CB8AC3E}">
        <p14:creationId xmlns:p14="http://schemas.microsoft.com/office/powerpoint/2010/main" val="344346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love story,</a:t>
            </a:r>
            <a:r>
              <a:rPr lang="en-GB" baseline="0" dirty="0"/>
              <a:t> basically.</a:t>
            </a:r>
          </a:p>
          <a:p>
            <a:r>
              <a:rPr lang="en-GB" baseline="0" dirty="0"/>
              <a:t>It’s a story about me, and C#.</a:t>
            </a:r>
          </a:p>
          <a:p>
            <a:r>
              <a:rPr lang="en-GB" baseline="0" dirty="0"/>
              <a:t>Some bits are specific to me, and I’ve included them because there’s nothing better to satisfy my ego than to listen to the sound of my own voice, talking about me.</a:t>
            </a:r>
          </a:p>
          <a:p>
            <a:r>
              <a:rPr lang="en-GB" baseline="0" dirty="0"/>
              <a:t>That’s what keynotes are for, right?</a:t>
            </a:r>
          </a:p>
          <a:p>
            <a:r>
              <a:rPr lang="en-GB" baseline="0" dirty="0"/>
              <a:t>But the important point is that it’s a story. You’ve got your own story.</a:t>
            </a:r>
          </a:p>
          <a:p>
            <a:r>
              <a:rPr lang="en-GB" baseline="0" dirty="0"/>
              <a:t>The story of C# - like every other language – is a story of many people and relationships.</a:t>
            </a:r>
          </a:p>
          <a:p>
            <a:r>
              <a:rPr lang="en-GB" baseline="0" dirty="0"/>
              <a:t>This is very touchy-feely, but that’s what I want you to come away with – a touchy-feely impression.</a:t>
            </a:r>
          </a:p>
          <a:p>
            <a:r>
              <a:rPr lang="en-GB" baseline="0" dirty="0"/>
              <a:t>Think about your own relationship with the language any other tools you use.</a:t>
            </a:r>
          </a:p>
          <a:p>
            <a:r>
              <a:rPr lang="en-GB" baseline="0" dirty="0"/>
              <a:t>Do you know them well enough to be cheeky to them?</a:t>
            </a:r>
          </a:p>
          <a:p>
            <a:r>
              <a:rPr lang="en-GB" baseline="0" dirty="0"/>
              <a:t>To have playful fun with them in private, but maintain a professional-looking relationship in public?</a:t>
            </a:r>
          </a:p>
          <a:p>
            <a:r>
              <a:rPr lang="en-GB" baseline="0" dirty="0"/>
              <a:t>Does this all sound silly? Show of hands. A relationship with a programming language – honestly!</a:t>
            </a:r>
          </a:p>
          <a:p>
            <a:r>
              <a:rPr lang="en-GB" baseline="0" dirty="0"/>
              <a:t>But how many of you have stickers on your laptops? You have a relationship with that machine… so why not a language?</a:t>
            </a:r>
          </a:p>
        </p:txBody>
      </p:sp>
      <p:sp>
        <p:nvSpPr>
          <p:cNvPr id="4" name="Slide Number Placeholder 3"/>
          <p:cNvSpPr>
            <a:spLocks noGrp="1"/>
          </p:cNvSpPr>
          <p:nvPr>
            <p:ph type="sldNum" sz="quarter" idx="10"/>
          </p:nvPr>
        </p:nvSpPr>
        <p:spPr/>
        <p:txBody>
          <a:bodyPr/>
          <a:lstStyle/>
          <a:p>
            <a:fld id="{97E53D2F-5294-4852-8530-78A72ED3B9D1}" type="slidenum">
              <a:rPr lang="pl-PL" smtClean="0"/>
              <a:t>3</a:t>
            </a:fld>
            <a:endParaRPr lang="pl-PL"/>
          </a:p>
        </p:txBody>
      </p:sp>
    </p:spTree>
    <p:extLst>
      <p:ext uri="{BB962C8B-B14F-4D97-AF65-F5344CB8AC3E}">
        <p14:creationId xmlns:p14="http://schemas.microsoft.com/office/powerpoint/2010/main" val="442661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E53D2F-5294-4852-8530-78A72ED3B9D1}" type="slidenum">
              <a:rPr lang="pl-PL" smtClean="0"/>
              <a:t>22</a:t>
            </a:fld>
            <a:endParaRPr lang="pl-PL"/>
          </a:p>
        </p:txBody>
      </p:sp>
    </p:spTree>
    <p:extLst>
      <p:ext uri="{BB962C8B-B14F-4D97-AF65-F5344CB8AC3E}">
        <p14:creationId xmlns:p14="http://schemas.microsoft.com/office/powerpoint/2010/main" val="104210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beta for C# comes out,</a:t>
            </a:r>
            <a:r>
              <a:rPr lang="en-GB" baseline="0" dirty="0"/>
              <a:t> and with it a white paper / draft specification (find it!)</a:t>
            </a:r>
          </a:p>
          <a:p>
            <a:r>
              <a:rPr lang="en-GB" baseline="0" dirty="0"/>
              <a:t>C# is apparently a mixture of the best of C++ and VB. Nothing about Java, its obvious closest cousin.</a:t>
            </a:r>
          </a:p>
          <a:p>
            <a:endParaRPr lang="en-GB" baseline="0" dirty="0"/>
          </a:p>
          <a:p>
            <a:r>
              <a:rPr lang="en-GB" baseline="0" dirty="0"/>
              <a:t>I was interested.</a:t>
            </a:r>
          </a:p>
          <a:p>
            <a:r>
              <a:rPr lang="en-GB" baseline="0" dirty="0"/>
              <a:t>I played a little.</a:t>
            </a:r>
          </a:p>
          <a:p>
            <a:r>
              <a:rPr lang="en-GB" baseline="0" dirty="0"/>
              <a:t>I was dismissive.</a:t>
            </a:r>
          </a:p>
          <a:p>
            <a:endParaRPr lang="en-GB" baseline="0" dirty="0"/>
          </a:p>
          <a:p>
            <a:r>
              <a:rPr lang="en-GB" baseline="0" dirty="0"/>
              <a:t>This was from Microsoft – a Microsoft that felt pretty negative about, at the time.</a:t>
            </a:r>
          </a:p>
          <a:p>
            <a:endParaRPr lang="en-GB" baseline="0" dirty="0"/>
          </a:p>
          <a:p>
            <a:r>
              <a:rPr lang="en-GB" baseline="0" dirty="0"/>
              <a:t>I was a Java developer, and thought myself to be a pretty slick one, too.</a:t>
            </a:r>
          </a:p>
          <a:p>
            <a:endParaRPr lang="en-GB" baseline="0" dirty="0"/>
          </a:p>
        </p:txBody>
      </p:sp>
      <p:sp>
        <p:nvSpPr>
          <p:cNvPr id="4" name="Slide Number Placeholder 3"/>
          <p:cNvSpPr>
            <a:spLocks noGrp="1"/>
          </p:cNvSpPr>
          <p:nvPr>
            <p:ph type="sldNum" sz="quarter" idx="10"/>
          </p:nvPr>
        </p:nvSpPr>
        <p:spPr/>
        <p:txBody>
          <a:bodyPr/>
          <a:lstStyle/>
          <a:p>
            <a:fld id="{97E53D2F-5294-4852-8530-78A72ED3B9D1}" type="slidenum">
              <a:rPr lang="pl-PL" smtClean="0"/>
              <a:t>4</a:t>
            </a:fld>
            <a:endParaRPr lang="pl-PL"/>
          </a:p>
        </p:txBody>
      </p:sp>
    </p:spTree>
    <p:extLst>
      <p:ext uri="{BB962C8B-B14F-4D97-AF65-F5344CB8AC3E}">
        <p14:creationId xmlns:p14="http://schemas.microsoft.com/office/powerpoint/2010/main" val="84479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r>
              <a:rPr lang="en-GB" baseline="0" dirty="0"/>
              <a:t> started using C# at work.</a:t>
            </a:r>
          </a:p>
          <a:p>
            <a:r>
              <a:rPr lang="en-GB" baseline="0" dirty="0"/>
              <a:t>I started posting on 2001 or 2002.</a:t>
            </a:r>
          </a:p>
          <a:p>
            <a:endParaRPr lang="en-GB" baseline="0" dirty="0"/>
          </a:p>
          <a:p>
            <a:r>
              <a:rPr lang="en-GB" baseline="0" dirty="0"/>
              <a:t>The seeds of friendship were growing deeper.</a:t>
            </a:r>
          </a:p>
          <a:p>
            <a:r>
              <a:rPr lang="en-GB" baseline="0" dirty="0"/>
              <a:t>Shame it’s Windows only. Shame it’s from Microsoft.</a:t>
            </a:r>
          </a:p>
          <a:p>
            <a:endParaRPr lang="en-GB" baseline="0" dirty="0"/>
          </a:p>
          <a:p>
            <a:r>
              <a:rPr lang="en-GB" baseline="0" dirty="0"/>
              <a:t>(MVP in 2003.)</a:t>
            </a:r>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5</a:t>
            </a:fld>
            <a:endParaRPr lang="pl-PL"/>
          </a:p>
        </p:txBody>
      </p:sp>
    </p:spTree>
    <p:extLst>
      <p:ext uri="{BB962C8B-B14F-4D97-AF65-F5344CB8AC3E}">
        <p14:creationId xmlns:p14="http://schemas.microsoft.com/office/powerpoint/2010/main" val="43241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one and only</a:t>
            </a:r>
            <a:r>
              <a:rPr lang="en-GB" baseline="0" dirty="0"/>
              <a:t> MVP summit.</a:t>
            </a:r>
          </a:p>
          <a:p>
            <a:r>
              <a:rPr lang="en-GB" dirty="0"/>
              <a:t>My first blog posts, written</a:t>
            </a:r>
            <a:r>
              <a:rPr lang="en-GB" baseline="0" dirty="0"/>
              <a:t> on an aeroplane on the way to the summit.</a:t>
            </a:r>
          </a:p>
          <a:p>
            <a:r>
              <a:rPr lang="en-GB" baseline="0" dirty="0"/>
              <a:t>C# 2 is nearly out – but not quite – and C# 3 is available as a plugin for the VS2005 - Whidbey - beta.</a:t>
            </a:r>
          </a:p>
          <a:p>
            <a:r>
              <a:rPr lang="en-GB" baseline="0" dirty="0"/>
              <a:t>First impressions of LINQ, with a plea to the language designers around extension methods…</a:t>
            </a:r>
          </a:p>
          <a:p>
            <a:endParaRPr lang="en-GB" baseline="0" dirty="0"/>
          </a:p>
          <a:p>
            <a:r>
              <a:rPr lang="en-GB" baseline="0" dirty="0"/>
              <a:t>First meeting with Mads Torgersen in the hallways, after a very brief talk with Anders Hejlsberg (</a:t>
            </a:r>
            <a:r>
              <a:rPr lang="en-GB" baseline="0" dirty="0" err="1"/>
              <a:t>sp</a:t>
            </a:r>
            <a:r>
              <a:rPr lang="en-GB" baseline="0" dirty="0"/>
              <a:t>?)</a:t>
            </a:r>
          </a:p>
          <a:p>
            <a:endParaRPr lang="en-GB" dirty="0"/>
          </a:p>
          <a:p>
            <a:r>
              <a:rPr lang="en-GB" dirty="0"/>
              <a:t>Already in pretty deep, now. BFFs.</a:t>
            </a:r>
          </a:p>
        </p:txBody>
      </p:sp>
      <p:sp>
        <p:nvSpPr>
          <p:cNvPr id="4" name="Slide Number Placeholder 3"/>
          <p:cNvSpPr>
            <a:spLocks noGrp="1"/>
          </p:cNvSpPr>
          <p:nvPr>
            <p:ph type="sldNum" sz="quarter" idx="10"/>
          </p:nvPr>
        </p:nvSpPr>
        <p:spPr/>
        <p:txBody>
          <a:bodyPr/>
          <a:lstStyle/>
          <a:p>
            <a:fld id="{97E53D2F-5294-4852-8530-78A72ED3B9D1}" type="slidenum">
              <a:rPr lang="pl-PL" smtClean="0"/>
              <a:t>6</a:t>
            </a:fld>
            <a:endParaRPr lang="pl-PL"/>
          </a:p>
        </p:txBody>
      </p:sp>
    </p:spTree>
    <p:extLst>
      <p:ext uri="{BB962C8B-B14F-4D97-AF65-F5344CB8AC3E}">
        <p14:creationId xmlns:p14="http://schemas.microsoft.com/office/powerpoint/2010/main" val="423320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 in Depth, first</a:t>
            </a:r>
            <a:r>
              <a:rPr lang="en-GB" baseline="0" dirty="0"/>
              <a:t> edition… (started in 2007, yes? Published 2008)</a:t>
            </a:r>
          </a:p>
          <a:p>
            <a:endParaRPr lang="en-GB" baseline="0" dirty="0"/>
          </a:p>
          <a:p>
            <a:r>
              <a:rPr lang="en-GB" baseline="0" dirty="0"/>
              <a:t>Imagine you’re writing a biography of your best friend.</a:t>
            </a:r>
          </a:p>
          <a:p>
            <a:r>
              <a:rPr lang="en-GB" baseline="0" dirty="0"/>
              <a:t>You think you know them well already, but oh, the things you learn.</a:t>
            </a:r>
          </a:p>
          <a:p>
            <a:r>
              <a:rPr lang="en-GB" baseline="0" dirty="0"/>
              <a:t>All the imperfections, yes – but a greater appreciation for the art.</a:t>
            </a:r>
          </a:p>
          <a:p>
            <a:endParaRPr lang="en-GB" baseline="0" dirty="0"/>
          </a:p>
          <a:p>
            <a:r>
              <a:rPr lang="en-GB" baseline="0" dirty="0"/>
              <a:t>And more, the new relationships you can form…</a:t>
            </a:r>
          </a:p>
          <a:p>
            <a:r>
              <a:rPr lang="en-GB" baseline="0" dirty="0"/>
              <a:t>Eric Lippert and his emails written in purple text, and comments with anecdotes and pearls of wisdom dropping everywhere…</a:t>
            </a:r>
          </a:p>
          <a:p>
            <a:endParaRPr lang="en-GB" baseline="0" dirty="0"/>
          </a:p>
          <a:p>
            <a:r>
              <a:rPr lang="en-GB" baseline="0" dirty="0"/>
              <a:t>VS2008 in November 2007: C# 3 in all its glory… and now we’re way beyond catch-up with Java.</a:t>
            </a:r>
          </a:p>
          <a:p>
            <a:r>
              <a:rPr lang="en-GB" baseline="0" dirty="0"/>
              <a:t>LINQ is beautiful, changing everything.</a:t>
            </a:r>
          </a:p>
          <a:p>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7</a:t>
            </a:fld>
            <a:endParaRPr lang="pl-PL"/>
          </a:p>
        </p:txBody>
      </p:sp>
    </p:spTree>
    <p:extLst>
      <p:ext uri="{BB962C8B-B14F-4D97-AF65-F5344CB8AC3E}">
        <p14:creationId xmlns:p14="http://schemas.microsoft.com/office/powerpoint/2010/main" val="328250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Google and Stack Overflow.</a:t>
            </a:r>
          </a:p>
          <a:p>
            <a:r>
              <a:rPr lang="en-GB" dirty="0"/>
              <a:t>So much to learn, so much to write, so much fun to have.</a:t>
            </a:r>
          </a:p>
          <a:p>
            <a:r>
              <a:rPr lang="en-GB" dirty="0"/>
              <a:t>Some of it with C#, but not all… but</a:t>
            </a:r>
            <a:r>
              <a:rPr lang="en-GB" baseline="0" dirty="0"/>
              <a:t> that’s okay.</a:t>
            </a:r>
          </a:p>
          <a:p>
            <a:r>
              <a:rPr lang="en-GB" baseline="0" dirty="0"/>
              <a:t>Yes, I was writing Java at work… but my 20% project was C# even then.</a:t>
            </a:r>
          </a:p>
          <a:p>
            <a:endParaRPr lang="en-GB" baseline="0" dirty="0"/>
          </a:p>
        </p:txBody>
      </p:sp>
      <p:sp>
        <p:nvSpPr>
          <p:cNvPr id="4" name="Slide Number Placeholder 3"/>
          <p:cNvSpPr>
            <a:spLocks noGrp="1"/>
          </p:cNvSpPr>
          <p:nvPr>
            <p:ph type="sldNum" sz="quarter" idx="10"/>
          </p:nvPr>
        </p:nvSpPr>
        <p:spPr/>
        <p:txBody>
          <a:bodyPr/>
          <a:lstStyle/>
          <a:p>
            <a:fld id="{97E53D2F-5294-4852-8530-78A72ED3B9D1}" type="slidenum">
              <a:rPr lang="pl-PL" smtClean="0"/>
              <a:t>8</a:t>
            </a:fld>
            <a:endParaRPr lang="pl-PL"/>
          </a:p>
        </p:txBody>
      </p:sp>
    </p:spTree>
    <p:extLst>
      <p:ext uri="{BB962C8B-B14F-4D97-AF65-F5344CB8AC3E}">
        <p14:creationId xmlns:p14="http://schemas.microsoft.com/office/powerpoint/2010/main" val="308555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I</a:t>
            </a:r>
            <a:r>
              <a:rPr lang="en-GB" baseline="0" dirty="0"/>
              <a:t> was never a massive fan of C# 4.</a:t>
            </a:r>
          </a:p>
          <a:p>
            <a:r>
              <a:rPr lang="en-GB" baseline="0" dirty="0"/>
              <a:t>The dynamic typing is nicely executed, but it’s something I use pretty rarely.</a:t>
            </a:r>
          </a:p>
          <a:p>
            <a:r>
              <a:rPr lang="en-GB" baseline="0" dirty="0"/>
              <a:t>But oh, C# 5.</a:t>
            </a:r>
          </a:p>
          <a:p>
            <a:endParaRPr lang="en-GB" baseline="0" dirty="0"/>
          </a:p>
          <a:p>
            <a:r>
              <a:rPr lang="en-GB" baseline="0" dirty="0"/>
              <a:t>I gave a talk about what I’d like to see in C# 5 at NDC in Oslo once.</a:t>
            </a:r>
          </a:p>
          <a:p>
            <a:r>
              <a:rPr lang="en-GB" baseline="0" dirty="0"/>
              <a:t>Some of that is sort of in C# 7 and 8… but C# 5 was all about the </a:t>
            </a:r>
            <a:r>
              <a:rPr lang="en-GB" baseline="0" dirty="0" err="1"/>
              <a:t>async</a:t>
            </a:r>
            <a:r>
              <a:rPr lang="en-GB" baseline="0" dirty="0"/>
              <a:t>.</a:t>
            </a:r>
          </a:p>
          <a:p>
            <a:r>
              <a:rPr lang="en-GB" baseline="0" dirty="0"/>
              <a:t>Yes, I know F# had had </a:t>
            </a:r>
            <a:r>
              <a:rPr lang="en-GB" baseline="0" dirty="0" err="1"/>
              <a:t>async</a:t>
            </a:r>
            <a:r>
              <a:rPr lang="en-GB" baseline="0" dirty="0"/>
              <a:t> for ages. And yes, I’d like to learn F# properly some day… but it’s not C#.</a:t>
            </a:r>
          </a:p>
          <a:p>
            <a:r>
              <a:rPr lang="en-GB" baseline="0" dirty="0"/>
              <a:t>It’s unlikely to ever have quite the broad appeal of C# - and the broad appeal introduces constraints.</a:t>
            </a:r>
          </a:p>
          <a:p>
            <a:endParaRPr lang="en-GB" baseline="0" dirty="0"/>
          </a:p>
          <a:p>
            <a:r>
              <a:rPr lang="en-GB" baseline="0" dirty="0"/>
              <a:t>But again, C# is changing the game. </a:t>
            </a:r>
          </a:p>
        </p:txBody>
      </p:sp>
      <p:sp>
        <p:nvSpPr>
          <p:cNvPr id="4" name="Slide Number Placeholder 3"/>
          <p:cNvSpPr>
            <a:spLocks noGrp="1"/>
          </p:cNvSpPr>
          <p:nvPr>
            <p:ph type="sldNum" sz="quarter" idx="10"/>
          </p:nvPr>
        </p:nvSpPr>
        <p:spPr/>
        <p:txBody>
          <a:bodyPr/>
          <a:lstStyle/>
          <a:p>
            <a:fld id="{97E53D2F-5294-4852-8530-78A72ED3B9D1}" type="slidenum">
              <a:rPr lang="pl-PL" smtClean="0"/>
              <a:t>9</a:t>
            </a:fld>
            <a:endParaRPr lang="pl-PL"/>
          </a:p>
        </p:txBody>
      </p:sp>
    </p:spTree>
    <p:extLst>
      <p:ext uri="{BB962C8B-B14F-4D97-AF65-F5344CB8AC3E}">
        <p14:creationId xmlns:p14="http://schemas.microsoft.com/office/powerpoint/2010/main" val="228876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Roslyn goes open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.NET Core via KVM – remember that?</a:t>
            </a:r>
          </a:p>
          <a:p>
            <a:r>
              <a:rPr lang="en-GB" baseline="0" dirty="0"/>
              <a:t>All open source.</a:t>
            </a:r>
          </a:p>
          <a:p>
            <a:r>
              <a:rPr lang="en-GB" dirty="0"/>
              <a:t>More later,</a:t>
            </a:r>
            <a:r>
              <a:rPr lang="en-GB" baseline="0" dirty="0"/>
              <a:t> but this is clearly huge.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Wow. Is this the same Microsoft I used to be dismiss?</a:t>
            </a:r>
          </a:p>
          <a:p>
            <a:endParaRPr lang="en-GB" baseline="0" dirty="0"/>
          </a:p>
          <a:p>
            <a:r>
              <a:rPr lang="en-GB" baseline="0" dirty="0"/>
              <a:t>Oh, and we’re starting to standardize C# 5 in ECMA…</a:t>
            </a:r>
          </a:p>
          <a:p>
            <a:r>
              <a:rPr lang="en-GB" baseline="0" dirty="0"/>
              <a:t>So I’m rereading the C# spec, appreciating just how much I don’t know,</a:t>
            </a:r>
          </a:p>
          <a:p>
            <a:r>
              <a:rPr lang="en-GB" baseline="0" dirty="0"/>
              <a:t>And loving every minute of it. And filing lots of bugs </a:t>
            </a:r>
            <a:r>
              <a:rPr lang="en-GB" baseline="0" dirty="0">
                <a:sym typeface="Wingdings" panose="05000000000000000000" pitchFamily="2" charset="2"/>
              </a:rPr>
              <a:t></a:t>
            </a:r>
            <a:endParaRPr lang="en-GB" baseline="0" dirty="0"/>
          </a:p>
          <a:p>
            <a:endParaRPr lang="en-GB" dirty="0"/>
          </a:p>
        </p:txBody>
      </p:sp>
      <p:sp>
        <p:nvSpPr>
          <p:cNvPr id="4" name="Slide Number Placeholder 3"/>
          <p:cNvSpPr>
            <a:spLocks noGrp="1"/>
          </p:cNvSpPr>
          <p:nvPr>
            <p:ph type="sldNum" sz="quarter" idx="10"/>
          </p:nvPr>
        </p:nvSpPr>
        <p:spPr/>
        <p:txBody>
          <a:bodyPr/>
          <a:lstStyle/>
          <a:p>
            <a:fld id="{97E53D2F-5294-4852-8530-78A72ED3B9D1}" type="slidenum">
              <a:rPr lang="pl-PL" smtClean="0"/>
              <a:t>10</a:t>
            </a:fld>
            <a:endParaRPr lang="pl-PL"/>
          </a:p>
        </p:txBody>
      </p:sp>
    </p:spTree>
    <p:extLst>
      <p:ext uri="{BB962C8B-B14F-4D97-AF65-F5344CB8AC3E}">
        <p14:creationId xmlns:p14="http://schemas.microsoft.com/office/powerpoint/2010/main" val="215614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Obraz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685800" y="2523422"/>
            <a:ext cx="7772400" cy="786029"/>
          </a:xfrm>
        </p:spPr>
        <p:txBody>
          <a:bodyPr anchor="b">
            <a:normAutofit/>
          </a:bodyPr>
          <a:lstStyle>
            <a:lvl1pPr algn="ctr">
              <a:defRPr sz="4400" b="1" i="0" cap="none" spc="0">
                <a:ln>
                  <a:noFill/>
                </a:ln>
                <a:solidFill>
                  <a:schemeClr val="tx1"/>
                </a:solidFill>
                <a:effectLst/>
                <a:latin typeface="+mj-lt"/>
              </a:defRPr>
            </a:lvl1pPr>
          </a:lstStyle>
          <a:p>
            <a:r>
              <a:rPr lang="pl-PL" dirty="0"/>
              <a:t>Presentation </a:t>
            </a:r>
            <a:r>
              <a:rPr lang="pl-PL" dirty="0" err="1"/>
              <a:t>Title</a:t>
            </a:r>
            <a:endParaRPr lang="en-US" dirty="0"/>
          </a:p>
        </p:txBody>
      </p:sp>
      <p:sp>
        <p:nvSpPr>
          <p:cNvPr id="8" name="Prostokąt 7"/>
          <p:cNvSpPr/>
          <p:nvPr userDrawn="1"/>
        </p:nvSpPr>
        <p:spPr>
          <a:xfrm>
            <a:off x="1318260" y="3741420"/>
            <a:ext cx="6507480" cy="678180"/>
          </a:xfrm>
          <a:prstGeom prst="rect">
            <a:avLst/>
          </a:prstGeom>
          <a:solidFill>
            <a:srgbClr val="F3F3F3">
              <a:alpha val="65098"/>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Subtitle 2"/>
          <p:cNvSpPr>
            <a:spLocks noGrp="1"/>
          </p:cNvSpPr>
          <p:nvPr>
            <p:ph type="subTitle" idx="1" hasCustomPrompt="1"/>
          </p:nvPr>
        </p:nvSpPr>
        <p:spPr>
          <a:xfrm>
            <a:off x="1455420" y="3810000"/>
            <a:ext cx="6233160" cy="541020"/>
          </a:xfrm>
        </p:spPr>
        <p:txBody>
          <a:bodyPr anchor="ctr">
            <a:normAutofit/>
          </a:bodyPr>
          <a:lstStyle>
            <a:lvl1pPr marL="0" indent="0" algn="ctr">
              <a:buNone/>
              <a:defRPr sz="2400" b="1">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Speaker </a:t>
            </a:r>
            <a:r>
              <a:rPr lang="pl-PL" dirty="0" err="1"/>
              <a:t>Name</a:t>
            </a:r>
            <a:endParaRPr lang="en-US" dirty="0"/>
          </a:p>
        </p:txBody>
      </p:sp>
      <p:pic>
        <p:nvPicPr>
          <p:cNvPr id="12" name="Obraz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6646" y="312420"/>
            <a:ext cx="3428101" cy="1562864"/>
          </a:xfrm>
          <a:prstGeom prst="rect">
            <a:avLst/>
          </a:prstGeom>
        </p:spPr>
      </p:pic>
    </p:spTree>
    <p:extLst>
      <p:ext uri="{BB962C8B-B14F-4D97-AF65-F5344CB8AC3E}">
        <p14:creationId xmlns:p14="http://schemas.microsoft.com/office/powerpoint/2010/main" val="178027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9" name="Prostokąt 8"/>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pole tekstowe 6"/>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8"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0"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191991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6" y="273847"/>
            <a:ext cx="1971675" cy="4358879"/>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8" y="273847"/>
            <a:ext cx="5800725" cy="435887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pole tekstowe 6"/>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8"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0"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314915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0" name="Prostokąt 9"/>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pole tekstowe 7"/>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9"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1"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26389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282308"/>
            <a:ext cx="7886700" cy="2139553"/>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3442100"/>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pole tekstowe 6"/>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8"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0"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108869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Prostokąt 10"/>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4328" y="1019415"/>
            <a:ext cx="4124004" cy="384976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463454" y="1019413"/>
            <a:ext cx="3968664" cy="384976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pole tekstowe 7"/>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9"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2"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12742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2" name="Prostokąt 11"/>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620" y="74920"/>
            <a:ext cx="7886700" cy="994172"/>
          </a:xfrm>
        </p:spPr>
        <p:txBody>
          <a:bodyPr/>
          <a:lstStyle/>
          <a:p>
            <a:r>
              <a:rPr lang="pl-PL" dirty="0"/>
              <a:t>Kliknij, aby edytować styl</a:t>
            </a:r>
            <a:endParaRPr lang="en-US" dirty="0"/>
          </a:p>
        </p:txBody>
      </p:sp>
      <p:sp>
        <p:nvSpPr>
          <p:cNvPr id="3" name="Text Placeholder 2"/>
          <p:cNvSpPr>
            <a:spLocks noGrp="1"/>
          </p:cNvSpPr>
          <p:nvPr>
            <p:ph type="body" idx="1"/>
          </p:nvPr>
        </p:nvSpPr>
        <p:spPr>
          <a:xfrm>
            <a:off x="162620" y="1147409"/>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Content Placeholder 3"/>
          <p:cNvSpPr>
            <a:spLocks noGrp="1"/>
          </p:cNvSpPr>
          <p:nvPr>
            <p:ph sz="half" idx="2"/>
          </p:nvPr>
        </p:nvSpPr>
        <p:spPr>
          <a:xfrm>
            <a:off x="162620" y="1832297"/>
            <a:ext cx="3868340" cy="3036883"/>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Text Placeholder 4"/>
          <p:cNvSpPr>
            <a:spLocks noGrp="1"/>
          </p:cNvSpPr>
          <p:nvPr>
            <p:ph type="body" sz="quarter" idx="3"/>
          </p:nvPr>
        </p:nvSpPr>
        <p:spPr>
          <a:xfrm>
            <a:off x="4346859" y="1164983"/>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Content Placeholder 5"/>
          <p:cNvSpPr>
            <a:spLocks noGrp="1"/>
          </p:cNvSpPr>
          <p:nvPr>
            <p:ph sz="quarter" idx="4"/>
          </p:nvPr>
        </p:nvSpPr>
        <p:spPr>
          <a:xfrm>
            <a:off x="4346859" y="1878808"/>
            <a:ext cx="3887391" cy="299037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10" name="pole tekstowe 9"/>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11"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Tree>
    <p:extLst>
      <p:ext uri="{BB962C8B-B14F-4D97-AF65-F5344CB8AC3E}">
        <p14:creationId xmlns:p14="http://schemas.microsoft.com/office/powerpoint/2010/main" val="181631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8" name="Prostokąt 7"/>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a:t>Kliknij, aby edytować styl</a:t>
            </a:r>
            <a:endParaRPr lang="en-US" dirty="0"/>
          </a:p>
        </p:txBody>
      </p:sp>
      <p:sp>
        <p:nvSpPr>
          <p:cNvPr id="6" name="pole tekstowe 5"/>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7"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9"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244009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5443459D-9DA1-4C6F-B969-818994C1C656}" type="datetimeFigureOut">
              <a:rPr lang="pl-PL" smtClean="0"/>
              <a:t>21.10.2016</a:t>
            </a:fld>
            <a:endParaRPr lang="pl-PL"/>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r>
              <a:rPr lang="pl-PL" dirty="0"/>
              <a:t>.NET </a:t>
            </a:r>
            <a:r>
              <a:rPr lang="pl-PL" dirty="0" err="1"/>
              <a:t>DeveloperDays</a:t>
            </a:r>
            <a:r>
              <a:rPr lang="pl-PL" dirty="0"/>
              <a:t> 2016</a:t>
            </a: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5EF2621A-6BDB-4437-8620-D122455DD7A7}" type="slidenum">
              <a:rPr lang="pl-PL" smtClean="0"/>
              <a:t>‹#›</a:t>
            </a:fld>
            <a:endParaRPr lang="pl-PL"/>
          </a:p>
        </p:txBody>
      </p:sp>
      <p:pic>
        <p:nvPicPr>
          <p:cNvPr id="8" name="Obraz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7" y="0"/>
            <a:ext cx="9144000" cy="5143500"/>
          </a:xfrm>
          <a:prstGeom prst="rect">
            <a:avLst/>
          </a:prstGeom>
        </p:spPr>
      </p:pic>
    </p:spTree>
    <p:extLst>
      <p:ext uri="{BB962C8B-B14F-4D97-AF65-F5344CB8AC3E}">
        <p14:creationId xmlns:p14="http://schemas.microsoft.com/office/powerpoint/2010/main" val="125254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0" name="Prostokąt 9"/>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42900"/>
            <a:ext cx="2949178" cy="120015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740573"/>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pole tekstowe 7"/>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9"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1"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3933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Prostokąt 9"/>
          <p:cNvSpPr/>
          <p:nvPr userDrawn="1"/>
        </p:nvSpPr>
        <p:spPr>
          <a:xfrm>
            <a:off x="0" y="4869180"/>
            <a:ext cx="9144000" cy="274320"/>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42900"/>
            <a:ext cx="2949178" cy="120015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740573"/>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pole tekstowe 7"/>
          <p:cNvSpPr txBox="1"/>
          <p:nvPr userDrawn="1"/>
        </p:nvSpPr>
        <p:spPr>
          <a:xfrm>
            <a:off x="7650480" y="4876800"/>
            <a:ext cx="1447800" cy="230832"/>
          </a:xfrm>
          <a:prstGeom prst="rect">
            <a:avLst/>
          </a:prstGeom>
          <a:noFill/>
        </p:spPr>
        <p:txBody>
          <a:bodyPr wrap="square" rtlCol="0">
            <a:spAutoFit/>
          </a:bodyPr>
          <a:lstStyle/>
          <a:p>
            <a:pPr algn="r"/>
            <a:r>
              <a:rPr lang="pl-PL" sz="900" b="1" dirty="0">
                <a:solidFill>
                  <a:srgbClr val="0E70B4"/>
                </a:solidFill>
                <a:latin typeface="+mj-lt"/>
              </a:rPr>
              <a:t>net.developerdays.pl</a:t>
            </a:r>
            <a:endParaRPr lang="en-US" sz="1600" b="1" dirty="0">
              <a:solidFill>
                <a:srgbClr val="0E70B4"/>
              </a:solidFill>
              <a:latin typeface="+mj-lt"/>
            </a:endParaRPr>
          </a:p>
        </p:txBody>
      </p:sp>
      <p:pic>
        <p:nvPicPr>
          <p:cNvPr id="9" name="Symbol zastępczy zawartości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320" y="74920"/>
            <a:ext cx="1026100" cy="467796"/>
          </a:xfrm>
          <a:prstGeom prst="rect">
            <a:avLst/>
          </a:prstGeom>
        </p:spPr>
      </p:pic>
      <p:sp>
        <p:nvSpPr>
          <p:cNvPr id="11" name="pole tekstowe 7"/>
          <p:cNvSpPr txBox="1"/>
          <p:nvPr userDrawn="1"/>
        </p:nvSpPr>
        <p:spPr>
          <a:xfrm>
            <a:off x="104328" y="4876800"/>
            <a:ext cx="1172150" cy="230832"/>
          </a:xfrm>
          <a:prstGeom prst="rect">
            <a:avLst/>
          </a:prstGeom>
          <a:noFill/>
        </p:spPr>
        <p:txBody>
          <a:bodyPr wrap="square" rtlCol="0">
            <a:spAutoFit/>
          </a:bodyPr>
          <a:lstStyle/>
          <a:p>
            <a:pPr algn="l"/>
            <a:r>
              <a:rPr lang="pl-PL" sz="900" b="1" dirty="0">
                <a:solidFill>
                  <a:srgbClr val="0E70B4"/>
                </a:solidFill>
                <a:latin typeface="+mj-lt"/>
              </a:rPr>
              <a:t>@DeveloperDaysPL</a:t>
            </a:r>
            <a:endParaRPr lang="en-US" sz="1600" b="1" dirty="0">
              <a:solidFill>
                <a:srgbClr val="0E70B4"/>
              </a:solidFill>
              <a:latin typeface="+mj-lt"/>
            </a:endParaRPr>
          </a:p>
        </p:txBody>
      </p:sp>
    </p:spTree>
    <p:extLst>
      <p:ext uri="{BB962C8B-B14F-4D97-AF65-F5344CB8AC3E}">
        <p14:creationId xmlns:p14="http://schemas.microsoft.com/office/powerpoint/2010/main" val="278027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6"/>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7" y="0"/>
            <a:ext cx="9144000" cy="5143500"/>
          </a:xfrm>
          <a:prstGeom prst="rect">
            <a:avLst/>
          </a:prstGeom>
        </p:spPr>
      </p:pic>
      <p:sp>
        <p:nvSpPr>
          <p:cNvPr id="2" name="Title Placeholder 1"/>
          <p:cNvSpPr>
            <a:spLocks noGrp="1"/>
          </p:cNvSpPr>
          <p:nvPr>
            <p:ph type="title"/>
          </p:nvPr>
        </p:nvSpPr>
        <p:spPr>
          <a:xfrm>
            <a:off x="104328" y="73643"/>
            <a:ext cx="7885932" cy="784799"/>
          </a:xfrm>
          <a:prstGeom prst="rect">
            <a:avLst/>
          </a:prstGeom>
        </p:spPr>
        <p:txBody>
          <a:bodyPr vert="horz" lIns="91440" tIns="45720" rIns="91440" bIns="45720" rtlCol="0" anchor="ctr">
            <a:normAutofit/>
          </a:bodyPr>
          <a:lstStyle/>
          <a:p>
            <a:r>
              <a:rPr lang="pl-PL" dirty="0"/>
              <a:t>Kliknij, aby edytować styl</a:t>
            </a:r>
            <a:endParaRPr lang="en-US" dirty="0"/>
          </a:p>
        </p:txBody>
      </p:sp>
      <p:sp>
        <p:nvSpPr>
          <p:cNvPr id="3" name="Text Placeholder 2"/>
          <p:cNvSpPr>
            <a:spLocks noGrp="1"/>
          </p:cNvSpPr>
          <p:nvPr>
            <p:ph type="body" idx="1"/>
          </p:nvPr>
        </p:nvSpPr>
        <p:spPr>
          <a:xfrm>
            <a:off x="104327" y="932085"/>
            <a:ext cx="8898523" cy="3928350"/>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1667080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2592388" y="131127"/>
            <a:ext cx="39592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l-PL" sz="3200" b="1" dirty="0"/>
              <a:t>Sponsors and Partners</a:t>
            </a:r>
            <a:endParaRPr lang="pl-PL" sz="3600" b="1" dirty="0"/>
          </a:p>
        </p:txBody>
      </p:sp>
      <p:sp>
        <p:nvSpPr>
          <p:cNvPr id="10" name="Prostokąt z rogami zaokrąglonymi z jednej strony 9"/>
          <p:cNvSpPr/>
          <p:nvPr/>
        </p:nvSpPr>
        <p:spPr>
          <a:xfrm rot="5400000">
            <a:off x="7062355" y="1613458"/>
            <a:ext cx="268564" cy="2537637"/>
          </a:xfrm>
          <a:prstGeom prst="round2SameRect">
            <a:avLst>
              <a:gd name="adj1" fmla="val 21627"/>
              <a:gd name="adj2" fmla="val 24463"/>
            </a:avLst>
          </a:prstGeom>
          <a:solidFill>
            <a:schemeClr val="bg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pl-PL" sz="1600" b="1" dirty="0">
                <a:solidFill>
                  <a:schemeClr val="tx1"/>
                </a:solidFill>
              </a:rPr>
              <a:t>Silver </a:t>
            </a:r>
            <a:r>
              <a:rPr lang="pl-PL" sz="1600" b="1" dirty="0" err="1">
                <a:solidFill>
                  <a:schemeClr val="tx1"/>
                </a:solidFill>
              </a:rPr>
              <a:t>Sponsors</a:t>
            </a:r>
            <a:endParaRPr lang="pl-PL" sz="1600" b="1" dirty="0">
              <a:solidFill>
                <a:schemeClr val="tx1"/>
              </a:solidFill>
            </a:endParaRPr>
          </a:p>
        </p:txBody>
      </p:sp>
      <p:grpSp>
        <p:nvGrpSpPr>
          <p:cNvPr id="2" name="Grupa 1"/>
          <p:cNvGrpSpPr/>
          <p:nvPr/>
        </p:nvGrpSpPr>
        <p:grpSpPr>
          <a:xfrm>
            <a:off x="1338295" y="1198103"/>
            <a:ext cx="6467411" cy="1344687"/>
            <a:chOff x="1310475" y="1198103"/>
            <a:chExt cx="6467411" cy="1344687"/>
          </a:xfrm>
        </p:grpSpPr>
        <p:pic>
          <p:nvPicPr>
            <p:cNvPr id="5" name="Obraz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9482" y="1198103"/>
              <a:ext cx="2538404" cy="1344687"/>
            </a:xfrm>
            <a:prstGeom prst="rect">
              <a:avLst/>
            </a:prstGeom>
          </p:spPr>
        </p:pic>
        <p:pic>
          <p:nvPicPr>
            <p:cNvPr id="15" name="Obraz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0475" y="1311665"/>
              <a:ext cx="3140364" cy="959641"/>
            </a:xfrm>
            <a:prstGeom prst="rect">
              <a:avLst/>
            </a:prstGeom>
          </p:spPr>
        </p:pic>
      </p:grpSp>
      <p:sp>
        <p:nvSpPr>
          <p:cNvPr id="24" name="Prostokąt z rogami zaokrąglonymi z jednej strony 23"/>
          <p:cNvSpPr/>
          <p:nvPr/>
        </p:nvSpPr>
        <p:spPr>
          <a:xfrm rot="5400000">
            <a:off x="4457834" y="-823646"/>
            <a:ext cx="268564" cy="3496252"/>
          </a:xfrm>
          <a:prstGeom prst="round2SameRect">
            <a:avLst>
              <a:gd name="adj1" fmla="val 21627"/>
              <a:gd name="adj2" fmla="val 24463"/>
            </a:avLst>
          </a:prstGeom>
          <a:solidFill>
            <a:schemeClr val="bg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pl-PL" sz="1600" b="1" dirty="0">
                <a:solidFill>
                  <a:schemeClr val="tx1"/>
                </a:solidFill>
              </a:rPr>
              <a:t>Strategic </a:t>
            </a:r>
            <a:r>
              <a:rPr lang="pl-PL" sz="1600" b="1" dirty="0" err="1">
                <a:solidFill>
                  <a:schemeClr val="tx1"/>
                </a:solidFill>
              </a:rPr>
              <a:t>Sponsors</a:t>
            </a:r>
            <a:endParaRPr lang="pl-PL" sz="1600" b="1" dirty="0">
              <a:solidFill>
                <a:schemeClr val="tx1"/>
              </a:solidFill>
            </a:endParaRPr>
          </a:p>
        </p:txBody>
      </p:sp>
      <p:sp>
        <p:nvSpPr>
          <p:cNvPr id="25" name="Prostokąt z rogami zaokrąglonymi z jednej strony 24"/>
          <p:cNvSpPr/>
          <p:nvPr/>
        </p:nvSpPr>
        <p:spPr>
          <a:xfrm rot="5400000">
            <a:off x="2481986" y="1641456"/>
            <a:ext cx="268564" cy="2537637"/>
          </a:xfrm>
          <a:prstGeom prst="round2SameRect">
            <a:avLst>
              <a:gd name="adj1" fmla="val 21627"/>
              <a:gd name="adj2" fmla="val 24463"/>
            </a:avLst>
          </a:prstGeom>
          <a:solidFill>
            <a:schemeClr val="bg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pl-PL" sz="1600" b="1" dirty="0">
                <a:solidFill>
                  <a:schemeClr val="tx1"/>
                </a:solidFill>
              </a:rPr>
              <a:t>Gold</a:t>
            </a:r>
            <a:r>
              <a:rPr lang="pl-PL" sz="1600" b="1" dirty="0">
                <a:solidFill>
                  <a:schemeClr val="bg1"/>
                </a:solidFill>
              </a:rPr>
              <a:t> </a:t>
            </a:r>
            <a:r>
              <a:rPr lang="pl-PL" sz="1600" b="1" dirty="0" err="1">
                <a:solidFill>
                  <a:schemeClr val="tx1"/>
                </a:solidFill>
              </a:rPr>
              <a:t>Sponsors</a:t>
            </a:r>
            <a:endParaRPr lang="pl-PL" sz="1600" b="1" dirty="0">
              <a:solidFill>
                <a:schemeClr val="tx1"/>
              </a:solidFill>
            </a:endParaRPr>
          </a:p>
        </p:txBody>
      </p:sp>
      <p:grpSp>
        <p:nvGrpSpPr>
          <p:cNvPr id="6" name="Grupa 5"/>
          <p:cNvGrpSpPr/>
          <p:nvPr/>
        </p:nvGrpSpPr>
        <p:grpSpPr>
          <a:xfrm>
            <a:off x="350517" y="3240160"/>
            <a:ext cx="4531502" cy="1541012"/>
            <a:chOff x="350517" y="3240160"/>
            <a:chExt cx="4531502" cy="1541012"/>
          </a:xfrm>
        </p:grpSpPr>
        <p:pic>
          <p:nvPicPr>
            <p:cNvPr id="8" name="Obraz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31542" y="3240160"/>
              <a:ext cx="1450477" cy="7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az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517" y="3348868"/>
              <a:ext cx="2816951" cy="474256"/>
            </a:xfrm>
            <a:prstGeom prst="rect">
              <a:avLst/>
            </a:prstGeom>
          </p:spPr>
        </p:pic>
        <p:pic>
          <p:nvPicPr>
            <p:cNvPr id="3" name="Obraz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04143" y="4347584"/>
              <a:ext cx="2277635" cy="311677"/>
            </a:xfrm>
            <a:prstGeom prst="rect">
              <a:avLst/>
            </a:prstGeom>
          </p:spPr>
        </p:pic>
        <p:pic>
          <p:nvPicPr>
            <p:cNvPr id="4" name="Obraz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0517" y="4225673"/>
              <a:ext cx="1720692" cy="555499"/>
            </a:xfrm>
            <a:prstGeom prst="rect">
              <a:avLst/>
            </a:prstGeom>
          </p:spPr>
        </p:pic>
      </p:grpSp>
      <p:grpSp>
        <p:nvGrpSpPr>
          <p:cNvPr id="12" name="Grupa 11"/>
          <p:cNvGrpSpPr/>
          <p:nvPr/>
        </p:nvGrpSpPr>
        <p:grpSpPr>
          <a:xfrm>
            <a:off x="5472246" y="3283902"/>
            <a:ext cx="3491961" cy="1842903"/>
            <a:chOff x="5472246" y="3283902"/>
            <a:chExt cx="3491961" cy="1842903"/>
          </a:xfrm>
        </p:grpSpPr>
        <p:pic>
          <p:nvPicPr>
            <p:cNvPr id="17" name="Obraz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51148" y="3283902"/>
              <a:ext cx="1569880" cy="364179"/>
            </a:xfrm>
            <a:prstGeom prst="rect">
              <a:avLst/>
            </a:prstGeom>
          </p:spPr>
        </p:pic>
        <p:pic>
          <p:nvPicPr>
            <p:cNvPr id="18" name="Obraz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72246" y="3304456"/>
              <a:ext cx="1759427" cy="323069"/>
            </a:xfrm>
            <a:prstGeom prst="rect">
              <a:avLst/>
            </a:prstGeom>
          </p:spPr>
        </p:pic>
        <p:pic>
          <p:nvPicPr>
            <p:cNvPr id="19" name="Obraz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85230" y="3873559"/>
              <a:ext cx="1533459" cy="416671"/>
            </a:xfrm>
            <a:prstGeom prst="rect">
              <a:avLst/>
            </a:prstGeom>
          </p:spPr>
        </p:pic>
        <p:pic>
          <p:nvPicPr>
            <p:cNvPr id="26" name="Obraz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62900" y="4435249"/>
              <a:ext cx="1178118" cy="691556"/>
            </a:xfrm>
            <a:prstGeom prst="rect">
              <a:avLst/>
            </a:prstGeom>
          </p:spPr>
        </p:pic>
        <p:pic>
          <p:nvPicPr>
            <p:cNvPr id="1028" name="Picture 4" descr="Znalezione obrazy dla zapytania millenium bank logo"/>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417520" y="4614189"/>
              <a:ext cx="1437137" cy="33396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351148" y="4011603"/>
              <a:ext cx="1613059" cy="140583"/>
            </a:xfrm>
            <a:prstGeom prst="rect">
              <a:avLst/>
            </a:prstGeom>
          </p:spPr>
        </p:pic>
      </p:grpSp>
    </p:spTree>
    <p:extLst>
      <p:ext uri="{BB962C8B-B14F-4D97-AF65-F5344CB8AC3E}">
        <p14:creationId xmlns:p14="http://schemas.microsoft.com/office/powerpoint/2010/main" val="77695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2014</a:t>
            </a:r>
          </a:p>
        </p:txBody>
      </p:sp>
    </p:spTree>
    <p:extLst>
      <p:ext uri="{BB962C8B-B14F-4D97-AF65-F5344CB8AC3E}">
        <p14:creationId xmlns:p14="http://schemas.microsoft.com/office/powerpoint/2010/main" val="119720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2015</a:t>
            </a:r>
          </a:p>
        </p:txBody>
      </p:sp>
    </p:spTree>
    <p:extLst>
      <p:ext uri="{BB962C8B-B14F-4D97-AF65-F5344CB8AC3E}">
        <p14:creationId xmlns:p14="http://schemas.microsoft.com/office/powerpoint/2010/main" val="73534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What’s for breakfast?</a:t>
            </a:r>
          </a:p>
        </p:txBody>
      </p:sp>
    </p:spTree>
    <p:extLst>
      <p:ext uri="{BB962C8B-B14F-4D97-AF65-F5344CB8AC3E}">
        <p14:creationId xmlns:p14="http://schemas.microsoft.com/office/powerpoint/2010/main" val="294663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Open</a:t>
            </a:r>
          </a:p>
        </p:txBody>
      </p:sp>
    </p:spTree>
    <p:extLst>
      <p:ext uri="{BB962C8B-B14F-4D97-AF65-F5344CB8AC3E}">
        <p14:creationId xmlns:p14="http://schemas.microsoft.com/office/powerpoint/2010/main" val="9780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Everywhere</a:t>
            </a:r>
          </a:p>
        </p:txBody>
      </p:sp>
    </p:spTree>
    <p:extLst>
      <p:ext uri="{BB962C8B-B14F-4D97-AF65-F5344CB8AC3E}">
        <p14:creationId xmlns:p14="http://schemas.microsoft.com/office/powerpoint/2010/main" val="7426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9245" y="516251"/>
            <a:ext cx="7192725" cy="4045908"/>
          </a:xfrm>
          <a:prstGeom prst="rect">
            <a:avLst/>
          </a:prstGeom>
        </p:spPr>
      </p:pic>
    </p:spTree>
    <p:extLst>
      <p:ext uri="{BB962C8B-B14F-4D97-AF65-F5344CB8AC3E}">
        <p14:creationId xmlns:p14="http://schemas.microsoft.com/office/powerpoint/2010/main" val="324415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1453019"/>
          </a:xfrm>
        </p:spPr>
        <p:txBody>
          <a:bodyPr anchor="ctr">
            <a:normAutofit/>
          </a:bodyPr>
          <a:lstStyle/>
          <a:p>
            <a:pPr marL="0" indent="0" algn="ctr">
              <a:buNone/>
            </a:pPr>
            <a:r>
              <a:rPr lang="en-GB" sz="9600" i="1" dirty="0"/>
              <a:t>Everywhere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15440" y="1002225"/>
            <a:ext cx="6479781" cy="4003487"/>
          </a:xfrm>
          <a:prstGeom prst="rect">
            <a:avLst/>
          </a:prstGeom>
        </p:spPr>
      </p:pic>
    </p:spTree>
    <p:extLst>
      <p:ext uri="{BB962C8B-B14F-4D97-AF65-F5344CB8AC3E}">
        <p14:creationId xmlns:p14="http://schemas.microsoft.com/office/powerpoint/2010/main" val="72928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Evolving</a:t>
            </a:r>
          </a:p>
        </p:txBody>
      </p:sp>
    </p:spTree>
    <p:extLst>
      <p:ext uri="{BB962C8B-B14F-4D97-AF65-F5344CB8AC3E}">
        <p14:creationId xmlns:p14="http://schemas.microsoft.com/office/powerpoint/2010/main" val="426200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t">
            <a:normAutofit fontScale="92500" lnSpcReduction="10000"/>
          </a:bodyPr>
          <a:lstStyle/>
          <a:p>
            <a:pPr marL="0" indent="0">
              <a:buNone/>
            </a:pPr>
            <a:r>
              <a:rPr lang="en-GB" sz="4800" dirty="0"/>
              <a:t>C# 7</a:t>
            </a:r>
          </a:p>
          <a:p>
            <a:r>
              <a:rPr lang="en-GB" sz="4800" dirty="0"/>
              <a:t> Tuples</a:t>
            </a:r>
          </a:p>
          <a:p>
            <a:r>
              <a:rPr lang="en-GB" sz="4800" dirty="0"/>
              <a:t> Deconstruction</a:t>
            </a:r>
          </a:p>
          <a:p>
            <a:r>
              <a:rPr lang="en-GB" sz="4800" dirty="0"/>
              <a:t> Pattern matching</a:t>
            </a:r>
          </a:p>
          <a:p>
            <a:r>
              <a:rPr lang="en-GB" sz="4800" dirty="0"/>
              <a:t> Local functions</a:t>
            </a:r>
          </a:p>
          <a:p>
            <a:r>
              <a:rPr lang="en-GB" sz="4800" dirty="0"/>
              <a:t> Ref return/local</a:t>
            </a:r>
          </a:p>
          <a:p>
            <a:r>
              <a:rPr lang="en-GB" sz="4800" dirty="0"/>
              <a:t> Custom </a:t>
            </a:r>
            <a:r>
              <a:rPr lang="en-GB" sz="4800" dirty="0" err="1"/>
              <a:t>async</a:t>
            </a:r>
            <a:r>
              <a:rPr lang="en-GB" sz="4800" dirty="0"/>
              <a:t> factories</a:t>
            </a:r>
          </a:p>
          <a:p>
            <a:endParaRPr lang="en-GB" sz="4800" dirty="0"/>
          </a:p>
        </p:txBody>
      </p:sp>
    </p:spTree>
    <p:extLst>
      <p:ext uri="{BB962C8B-B14F-4D97-AF65-F5344CB8AC3E}">
        <p14:creationId xmlns:p14="http://schemas.microsoft.com/office/powerpoint/2010/main" val="235823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C# 8?</a:t>
            </a:r>
          </a:p>
        </p:txBody>
      </p:sp>
    </p:spTree>
    <p:extLst>
      <p:ext uri="{BB962C8B-B14F-4D97-AF65-F5344CB8AC3E}">
        <p14:creationId xmlns:p14="http://schemas.microsoft.com/office/powerpoint/2010/main" val="14468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p:txBody>
          <a:bodyPr/>
          <a:lstStyle/>
          <a:p>
            <a:r>
              <a:rPr lang="en-GB" dirty="0"/>
              <a:t>C#: Open, evolving, everywhere</a:t>
            </a:r>
            <a:endParaRPr lang="en-US" dirty="0"/>
          </a:p>
        </p:txBody>
      </p:sp>
      <p:sp>
        <p:nvSpPr>
          <p:cNvPr id="7" name="Podtytuł 6"/>
          <p:cNvSpPr>
            <a:spLocks noGrp="1"/>
          </p:cNvSpPr>
          <p:nvPr>
            <p:ph type="subTitle" idx="1"/>
          </p:nvPr>
        </p:nvSpPr>
        <p:spPr/>
        <p:txBody>
          <a:bodyPr/>
          <a:lstStyle/>
          <a:p>
            <a:r>
              <a:rPr lang="en-GB" dirty="0"/>
              <a:t>Jon Skeet</a:t>
            </a:r>
            <a:endParaRPr lang="en-US" dirty="0"/>
          </a:p>
        </p:txBody>
      </p:sp>
    </p:spTree>
    <p:extLst>
      <p:ext uri="{BB962C8B-B14F-4D97-AF65-F5344CB8AC3E}">
        <p14:creationId xmlns:p14="http://schemas.microsoft.com/office/powerpoint/2010/main" val="336183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Go forth and</a:t>
            </a:r>
            <a:br>
              <a:rPr lang="en-GB" sz="9600" dirty="0"/>
            </a:br>
            <a:r>
              <a:rPr lang="en-GB" sz="9600" dirty="0"/>
              <a:t>be awesome</a:t>
            </a:r>
          </a:p>
        </p:txBody>
      </p:sp>
    </p:spTree>
    <p:extLst>
      <p:ext uri="{BB962C8B-B14F-4D97-AF65-F5344CB8AC3E}">
        <p14:creationId xmlns:p14="http://schemas.microsoft.com/office/powerpoint/2010/main" val="172587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pole tekstowe 7"/>
          <p:cNvSpPr txBox="1"/>
          <p:nvPr/>
        </p:nvSpPr>
        <p:spPr>
          <a:xfrm>
            <a:off x="5669024" y="3846319"/>
            <a:ext cx="3154935" cy="830997"/>
          </a:xfrm>
          <a:prstGeom prst="rect">
            <a:avLst/>
          </a:prstGeom>
          <a:noFill/>
        </p:spPr>
        <p:txBody>
          <a:bodyPr wrap="square" rtlCol="0">
            <a:spAutoFit/>
          </a:bodyPr>
          <a:lstStyle/>
          <a:p>
            <a:r>
              <a:rPr lang="pl-PL" sz="2400" b="1" dirty="0">
                <a:solidFill>
                  <a:srgbClr val="C00000"/>
                </a:solidFill>
                <a:latin typeface="Roboto" panose="02000000000000000000" pitchFamily="2" charset="0"/>
                <a:ea typeface="Roboto" panose="02000000000000000000" pitchFamily="2" charset="0"/>
                <a:cs typeface="Roboto" panose="02000000000000000000" pitchFamily="2" charset="0"/>
              </a:rPr>
              <a:t>net.developerdays.pl</a:t>
            </a:r>
          </a:p>
          <a:p>
            <a:r>
              <a:rPr lang="pl-PL" sz="2400" b="1" dirty="0">
                <a:solidFill>
                  <a:srgbClr val="C00000"/>
                </a:solidFill>
                <a:latin typeface="Roboto" panose="02000000000000000000" pitchFamily="2" charset="0"/>
                <a:ea typeface="Roboto" panose="02000000000000000000" pitchFamily="2" charset="0"/>
                <a:cs typeface="Roboto" panose="02000000000000000000" pitchFamily="2" charset="0"/>
              </a:rPr>
              <a:t>@DeveloperDaysPL</a:t>
            </a:r>
          </a:p>
        </p:txBody>
      </p:sp>
      <p:pic>
        <p:nvPicPr>
          <p:cNvPr id="12" name="Obraz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392" y="822960"/>
            <a:ext cx="4529567" cy="2065020"/>
          </a:xfrm>
          <a:prstGeom prst="rect">
            <a:avLst/>
          </a:prstGeom>
        </p:spPr>
      </p:pic>
    </p:spTree>
    <p:extLst>
      <p:ext uri="{BB962C8B-B14F-4D97-AF65-F5344CB8AC3E}">
        <p14:creationId xmlns:p14="http://schemas.microsoft.com/office/powerpoint/2010/main" val="89588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2592388" y="131127"/>
            <a:ext cx="39592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l-PL" sz="3200" b="1" dirty="0"/>
              <a:t>Sponsors and Partners</a:t>
            </a:r>
            <a:endParaRPr lang="pl-PL" sz="3600" b="1" dirty="0"/>
          </a:p>
        </p:txBody>
      </p:sp>
      <p:sp>
        <p:nvSpPr>
          <p:cNvPr id="10" name="Prostokąt z rogami zaokrąglonymi z jednej strony 9"/>
          <p:cNvSpPr/>
          <p:nvPr/>
        </p:nvSpPr>
        <p:spPr>
          <a:xfrm rot="5400000">
            <a:off x="7062355" y="1613458"/>
            <a:ext cx="268564" cy="2537637"/>
          </a:xfrm>
          <a:prstGeom prst="round2SameRect">
            <a:avLst>
              <a:gd name="adj1" fmla="val 21627"/>
              <a:gd name="adj2" fmla="val 24463"/>
            </a:avLst>
          </a:prstGeom>
          <a:solidFill>
            <a:schemeClr val="bg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pl-PL" sz="1600" b="1" dirty="0">
                <a:solidFill>
                  <a:schemeClr val="tx1"/>
                </a:solidFill>
              </a:rPr>
              <a:t>Silver </a:t>
            </a:r>
            <a:r>
              <a:rPr lang="pl-PL" sz="1600" b="1" dirty="0" err="1">
                <a:solidFill>
                  <a:schemeClr val="tx1"/>
                </a:solidFill>
              </a:rPr>
              <a:t>Sponsors</a:t>
            </a:r>
            <a:endParaRPr lang="pl-PL" sz="1600" b="1" dirty="0">
              <a:solidFill>
                <a:schemeClr val="tx1"/>
              </a:solidFill>
            </a:endParaRPr>
          </a:p>
        </p:txBody>
      </p:sp>
      <p:grpSp>
        <p:nvGrpSpPr>
          <p:cNvPr id="2" name="Grupa 1"/>
          <p:cNvGrpSpPr/>
          <p:nvPr/>
        </p:nvGrpSpPr>
        <p:grpSpPr>
          <a:xfrm>
            <a:off x="1338295" y="1198103"/>
            <a:ext cx="6467411" cy="1344687"/>
            <a:chOff x="1310475" y="1198103"/>
            <a:chExt cx="6467411" cy="1344687"/>
          </a:xfrm>
        </p:grpSpPr>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9482" y="1198103"/>
              <a:ext cx="2538404" cy="1344687"/>
            </a:xfrm>
            <a:prstGeom prst="rect">
              <a:avLst/>
            </a:prstGeom>
          </p:spPr>
        </p:pic>
        <p:pic>
          <p:nvPicPr>
            <p:cNvPr id="15" name="Obraz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475" y="1311665"/>
              <a:ext cx="3140364" cy="959641"/>
            </a:xfrm>
            <a:prstGeom prst="rect">
              <a:avLst/>
            </a:prstGeom>
          </p:spPr>
        </p:pic>
      </p:grpSp>
      <p:sp>
        <p:nvSpPr>
          <p:cNvPr id="24" name="Prostokąt z rogami zaokrąglonymi z jednej strony 23"/>
          <p:cNvSpPr/>
          <p:nvPr/>
        </p:nvSpPr>
        <p:spPr>
          <a:xfrm rot="5400000">
            <a:off x="4457834" y="-823646"/>
            <a:ext cx="268564" cy="3496252"/>
          </a:xfrm>
          <a:prstGeom prst="round2SameRect">
            <a:avLst>
              <a:gd name="adj1" fmla="val 21627"/>
              <a:gd name="adj2" fmla="val 24463"/>
            </a:avLst>
          </a:prstGeom>
          <a:solidFill>
            <a:schemeClr val="bg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pl-PL" sz="1600" b="1" dirty="0">
                <a:solidFill>
                  <a:schemeClr val="tx1"/>
                </a:solidFill>
              </a:rPr>
              <a:t>Strategic </a:t>
            </a:r>
            <a:r>
              <a:rPr lang="pl-PL" sz="1600" b="1" dirty="0" err="1">
                <a:solidFill>
                  <a:schemeClr val="tx1"/>
                </a:solidFill>
              </a:rPr>
              <a:t>Sponsors</a:t>
            </a:r>
            <a:endParaRPr lang="pl-PL" sz="1600" b="1" dirty="0">
              <a:solidFill>
                <a:schemeClr val="tx1"/>
              </a:solidFill>
            </a:endParaRPr>
          </a:p>
        </p:txBody>
      </p:sp>
      <p:sp>
        <p:nvSpPr>
          <p:cNvPr id="25" name="Prostokąt z rogami zaokrąglonymi z jednej strony 24"/>
          <p:cNvSpPr/>
          <p:nvPr/>
        </p:nvSpPr>
        <p:spPr>
          <a:xfrm rot="5400000">
            <a:off x="2481986" y="1641456"/>
            <a:ext cx="268564" cy="2537637"/>
          </a:xfrm>
          <a:prstGeom prst="round2SameRect">
            <a:avLst>
              <a:gd name="adj1" fmla="val 21627"/>
              <a:gd name="adj2" fmla="val 24463"/>
            </a:avLst>
          </a:prstGeom>
          <a:solidFill>
            <a:schemeClr val="bg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pl-PL" sz="1600" b="1" dirty="0">
                <a:solidFill>
                  <a:schemeClr val="tx1"/>
                </a:solidFill>
              </a:rPr>
              <a:t>Gold</a:t>
            </a:r>
            <a:r>
              <a:rPr lang="pl-PL" sz="1600" b="1" dirty="0">
                <a:solidFill>
                  <a:schemeClr val="bg1"/>
                </a:solidFill>
              </a:rPr>
              <a:t> </a:t>
            </a:r>
            <a:r>
              <a:rPr lang="pl-PL" sz="1600" b="1" dirty="0" err="1">
                <a:solidFill>
                  <a:schemeClr val="tx1"/>
                </a:solidFill>
              </a:rPr>
              <a:t>Sponsors</a:t>
            </a:r>
            <a:endParaRPr lang="pl-PL" sz="1600" b="1" dirty="0">
              <a:solidFill>
                <a:schemeClr val="tx1"/>
              </a:solidFill>
            </a:endParaRPr>
          </a:p>
        </p:txBody>
      </p:sp>
      <p:grpSp>
        <p:nvGrpSpPr>
          <p:cNvPr id="6" name="Grupa 5"/>
          <p:cNvGrpSpPr/>
          <p:nvPr/>
        </p:nvGrpSpPr>
        <p:grpSpPr>
          <a:xfrm>
            <a:off x="350517" y="3240160"/>
            <a:ext cx="4531502" cy="1541012"/>
            <a:chOff x="350517" y="3240160"/>
            <a:chExt cx="4531502" cy="1541012"/>
          </a:xfrm>
        </p:grpSpPr>
        <p:pic>
          <p:nvPicPr>
            <p:cNvPr id="8" name="Obraz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31542" y="3240160"/>
              <a:ext cx="1450477" cy="7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az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517" y="3348868"/>
              <a:ext cx="2816951" cy="474256"/>
            </a:xfrm>
            <a:prstGeom prst="rect">
              <a:avLst/>
            </a:prstGeom>
          </p:spPr>
        </p:pic>
        <p:pic>
          <p:nvPicPr>
            <p:cNvPr id="3" name="Obraz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504143" y="4347584"/>
              <a:ext cx="2277635" cy="311677"/>
            </a:xfrm>
            <a:prstGeom prst="rect">
              <a:avLst/>
            </a:prstGeom>
          </p:spPr>
        </p:pic>
        <p:pic>
          <p:nvPicPr>
            <p:cNvPr id="4" name="Obraz 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0517" y="4225673"/>
              <a:ext cx="1720692" cy="555499"/>
            </a:xfrm>
            <a:prstGeom prst="rect">
              <a:avLst/>
            </a:prstGeom>
          </p:spPr>
        </p:pic>
      </p:grpSp>
      <p:grpSp>
        <p:nvGrpSpPr>
          <p:cNvPr id="12" name="Grupa 11"/>
          <p:cNvGrpSpPr/>
          <p:nvPr/>
        </p:nvGrpSpPr>
        <p:grpSpPr>
          <a:xfrm>
            <a:off x="5472246" y="3283902"/>
            <a:ext cx="3491961" cy="1842903"/>
            <a:chOff x="5472246" y="3283902"/>
            <a:chExt cx="3491961" cy="1842903"/>
          </a:xfrm>
        </p:grpSpPr>
        <p:pic>
          <p:nvPicPr>
            <p:cNvPr id="17" name="Obraz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1148" y="3283902"/>
              <a:ext cx="1569880" cy="364179"/>
            </a:xfrm>
            <a:prstGeom prst="rect">
              <a:avLst/>
            </a:prstGeom>
          </p:spPr>
        </p:pic>
        <p:pic>
          <p:nvPicPr>
            <p:cNvPr id="18" name="Obraz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72246" y="3304456"/>
              <a:ext cx="1759427" cy="323069"/>
            </a:xfrm>
            <a:prstGeom prst="rect">
              <a:avLst/>
            </a:prstGeom>
          </p:spPr>
        </p:pic>
        <p:pic>
          <p:nvPicPr>
            <p:cNvPr id="19" name="Obraz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85230" y="3873559"/>
              <a:ext cx="1533459" cy="416671"/>
            </a:xfrm>
            <a:prstGeom prst="rect">
              <a:avLst/>
            </a:prstGeom>
          </p:spPr>
        </p:pic>
        <p:pic>
          <p:nvPicPr>
            <p:cNvPr id="26" name="Obraz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62900" y="4435249"/>
              <a:ext cx="1178118" cy="691556"/>
            </a:xfrm>
            <a:prstGeom prst="rect">
              <a:avLst/>
            </a:prstGeom>
          </p:spPr>
        </p:pic>
        <p:pic>
          <p:nvPicPr>
            <p:cNvPr id="1028" name="Picture 4" descr="Znalezione obrazy dla zapytania millenium bank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417520" y="4614189"/>
              <a:ext cx="1437137" cy="33396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351148" y="4011603"/>
              <a:ext cx="1613059" cy="140583"/>
            </a:xfrm>
            <a:prstGeom prst="rect">
              <a:avLst/>
            </a:prstGeom>
          </p:spPr>
        </p:pic>
      </p:grpSp>
    </p:spTree>
    <p:extLst>
      <p:ext uri="{BB962C8B-B14F-4D97-AF65-F5344CB8AC3E}">
        <p14:creationId xmlns:p14="http://schemas.microsoft.com/office/powerpoint/2010/main" val="129116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64" y="114300"/>
            <a:ext cx="8898523" cy="4654769"/>
          </a:xfrm>
        </p:spPr>
        <p:txBody>
          <a:bodyPr anchor="ctr"/>
          <a:lstStyle/>
          <a:p>
            <a:pPr marL="0" indent="0">
              <a:buNone/>
            </a:pPr>
            <a:endParaRPr lang="en-GB" dirty="0"/>
          </a:p>
          <a:p>
            <a:pPr marL="0" indent="0">
              <a:buNone/>
            </a:pPr>
            <a:endParaRPr lang="en-GB" dirty="0"/>
          </a:p>
          <a:p>
            <a:pPr marL="0" indent="0" algn="ctr">
              <a:buNone/>
            </a:pPr>
            <a:r>
              <a:rPr lang="en-GB" sz="9600" dirty="0"/>
              <a:t>I </a:t>
            </a:r>
            <a:r>
              <a:rPr lang="en-GB" sz="9600" dirty="0">
                <a:solidFill>
                  <a:srgbClr val="FF0000"/>
                </a:solidFill>
              </a:rPr>
              <a:t>❤</a:t>
            </a:r>
            <a:r>
              <a:rPr lang="en-GB" sz="9600" dirty="0"/>
              <a:t> C#</a:t>
            </a:r>
          </a:p>
        </p:txBody>
      </p:sp>
    </p:spTree>
    <p:extLst>
      <p:ext uri="{BB962C8B-B14F-4D97-AF65-F5344CB8AC3E}">
        <p14:creationId xmlns:p14="http://schemas.microsoft.com/office/powerpoint/2010/main" val="171381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2000</a:t>
            </a:r>
          </a:p>
        </p:txBody>
      </p:sp>
    </p:spTree>
    <p:extLst>
      <p:ext uri="{BB962C8B-B14F-4D97-AF65-F5344CB8AC3E}">
        <p14:creationId xmlns:p14="http://schemas.microsoft.com/office/powerpoint/2010/main" val="338460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2002</a:t>
            </a:r>
            <a:br>
              <a:rPr lang="en-GB" sz="9600" dirty="0"/>
            </a:br>
            <a:r>
              <a:rPr lang="en-GB" sz="9600" dirty="0"/>
              <a:t>(or maybe 2001)</a:t>
            </a:r>
          </a:p>
        </p:txBody>
      </p:sp>
    </p:spTree>
    <p:extLst>
      <p:ext uri="{BB962C8B-B14F-4D97-AF65-F5344CB8AC3E}">
        <p14:creationId xmlns:p14="http://schemas.microsoft.com/office/powerpoint/2010/main" val="191160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2005</a:t>
            </a:r>
          </a:p>
        </p:txBody>
      </p:sp>
    </p:spTree>
    <p:extLst>
      <p:ext uri="{BB962C8B-B14F-4D97-AF65-F5344CB8AC3E}">
        <p14:creationId xmlns:p14="http://schemas.microsoft.com/office/powerpoint/2010/main" val="338050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2007</a:t>
            </a:r>
          </a:p>
        </p:txBody>
      </p:sp>
    </p:spTree>
    <p:extLst>
      <p:ext uri="{BB962C8B-B14F-4D97-AF65-F5344CB8AC3E}">
        <p14:creationId xmlns:p14="http://schemas.microsoft.com/office/powerpoint/2010/main" val="98501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2008</a:t>
            </a:r>
          </a:p>
        </p:txBody>
      </p:sp>
    </p:spTree>
    <p:extLst>
      <p:ext uri="{BB962C8B-B14F-4D97-AF65-F5344CB8AC3E}">
        <p14:creationId xmlns:p14="http://schemas.microsoft.com/office/powerpoint/2010/main" val="241018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27" y="0"/>
            <a:ext cx="8898523" cy="4860435"/>
          </a:xfrm>
        </p:spPr>
        <p:txBody>
          <a:bodyPr anchor="ctr">
            <a:normAutofit/>
          </a:bodyPr>
          <a:lstStyle/>
          <a:p>
            <a:pPr marL="0" indent="0" algn="ctr">
              <a:buNone/>
            </a:pPr>
            <a:r>
              <a:rPr lang="en-GB" sz="9600" dirty="0"/>
              <a:t>2013</a:t>
            </a:r>
          </a:p>
        </p:txBody>
      </p:sp>
    </p:spTree>
    <p:extLst>
      <p:ext uri="{BB962C8B-B14F-4D97-AF65-F5344CB8AC3E}">
        <p14:creationId xmlns:p14="http://schemas.microsoft.com/office/powerpoint/2010/main" val="2017061768"/>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2170</TotalTime>
  <Words>1866</Words>
  <Application>Microsoft Office PowerPoint</Application>
  <PresentationFormat>On-screen Show (16:9)</PresentationFormat>
  <Paragraphs>223</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Wingdings</vt:lpstr>
      <vt:lpstr>Roboto</vt:lpstr>
      <vt:lpstr>Arial</vt:lpstr>
      <vt:lpstr>Motyw pakietu Office</vt:lpstr>
      <vt:lpstr>PowerPoint Presentation</vt:lpstr>
      <vt:lpstr>C#: Open, evolving, everywhere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Sajx</dc:creator>
  <cp:lastModifiedBy>Jon Skeet</cp:lastModifiedBy>
  <cp:revision>117</cp:revision>
  <dcterms:created xsi:type="dcterms:W3CDTF">2016-06-06T17:21:16Z</dcterms:created>
  <dcterms:modified xsi:type="dcterms:W3CDTF">2016-10-21T11:58:37Z</dcterms:modified>
</cp:coreProperties>
</file>