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  <p:sldMasterId id="2147483972" r:id="rId15"/>
    <p:sldMasterId id="2147483984" r:id="rId16"/>
  </p:sldMasterIdLst>
  <p:notesMasterIdLst>
    <p:notesMasterId r:id="rId37"/>
  </p:notesMasterIdLst>
  <p:sldIdLst>
    <p:sldId id="331" r:id="rId17"/>
    <p:sldId id="256" r:id="rId18"/>
    <p:sldId id="308" r:id="rId19"/>
    <p:sldId id="327" r:id="rId20"/>
    <p:sldId id="328" r:id="rId21"/>
    <p:sldId id="330" r:id="rId22"/>
    <p:sldId id="323" r:id="rId23"/>
    <p:sldId id="324" r:id="rId24"/>
    <p:sldId id="329" r:id="rId25"/>
    <p:sldId id="322" r:id="rId26"/>
    <p:sldId id="316" r:id="rId27"/>
    <p:sldId id="326" r:id="rId28"/>
    <p:sldId id="315" r:id="rId29"/>
    <p:sldId id="319" r:id="rId30"/>
    <p:sldId id="318" r:id="rId31"/>
    <p:sldId id="317" r:id="rId32"/>
    <p:sldId id="320" r:id="rId33"/>
    <p:sldId id="321" r:id="rId34"/>
    <p:sldId id="271" r:id="rId35"/>
    <p:sldId id="334" r:id="rId36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195" autoAdjust="0"/>
  </p:normalViewPr>
  <p:slideViewPr>
    <p:cSldViewPr>
      <p:cViewPr varScale="1">
        <p:scale>
          <a:sx n="30" d="100"/>
          <a:sy n="30" d="100"/>
        </p:scale>
        <p:origin x="1221" y="21"/>
      </p:cViewPr>
      <p:guideLst>
        <p:guide orient="horz" pos="3072"/>
        <p:guide pos="409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4" d="100"/>
          <a:sy n="44" d="100"/>
        </p:scale>
        <p:origin x="1962" y="2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560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4156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00752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18256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min.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208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208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min.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208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min.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208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min.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208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min.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2080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min.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2080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10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734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fallacies of distributed computing describe common assumptions that are made by developers and architects in distributed systems.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In 1994 Peter Deutsch wrote down seven fallacies.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In 1997 James Gosling added another fallacy.</a:t>
            </a:r>
          </a:p>
          <a:p>
            <a:pPr>
              <a:defRPr/>
            </a:pPr>
            <a:r>
              <a:rPr lang="en-US" dirty="0"/>
              <a:t>These fallacies are known as “The eight fallacies of distributed computing”.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In the year 2006 Ted Neward added three more fallacies, which are not so widely known.</a:t>
            </a:r>
          </a:p>
          <a:p>
            <a:pPr marL="228600" indent="-228600">
              <a:buFont typeface="+mj-lt"/>
              <a:buAutoNum type="arabicPeriod" startAt="9"/>
              <a:defRPr/>
            </a:pPr>
            <a:r>
              <a:rPr lang="en-GB" dirty="0"/>
              <a:t>The system is atomic/monolithic.</a:t>
            </a:r>
            <a:r>
              <a:rPr lang="en-GB" sz="900" dirty="0"/>
              <a:t> (Ted Neward)</a:t>
            </a:r>
          </a:p>
          <a:p>
            <a:pPr marL="228600" indent="-228600">
              <a:buFont typeface="+mj-lt"/>
              <a:buAutoNum type="arabicPeriod" startAt="9"/>
              <a:defRPr/>
            </a:pPr>
            <a:r>
              <a:rPr lang="en-GB" dirty="0"/>
              <a:t>The system is finished.</a:t>
            </a:r>
            <a:r>
              <a:rPr lang="en-GB" sz="900" dirty="0">
                <a:solidFill>
                  <a:srgbClr val="FFFFFF"/>
                </a:solidFill>
              </a:rPr>
              <a:t> (Ted Neward)</a:t>
            </a:r>
            <a:endParaRPr lang="en-GB" sz="1200" dirty="0">
              <a:solidFill>
                <a:schemeClr val="tx1"/>
              </a:solidFill>
            </a:endParaRPr>
          </a:p>
          <a:p>
            <a:pPr marL="228600" indent="-228600">
              <a:buFont typeface="+mj-lt"/>
              <a:buAutoNum type="arabicPeriod" startAt="9"/>
              <a:defRPr/>
            </a:pPr>
            <a:r>
              <a:rPr lang="en-GB" dirty="0"/>
              <a:t>Business logic can and should be centralized. </a:t>
            </a:r>
            <a:r>
              <a:rPr lang="en-GB" sz="1000" dirty="0">
                <a:solidFill>
                  <a:srgbClr val="FFFFFF"/>
                </a:solidFill>
              </a:rPr>
              <a:t>(Ted Neward)</a:t>
            </a:r>
            <a:endParaRPr lang="en-GB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023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min.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76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967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106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58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44224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5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0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0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4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916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1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5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10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782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587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3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2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2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4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0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214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3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9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0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671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961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468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9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3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1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6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3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084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0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6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8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975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8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75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7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8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7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1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282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4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6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0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72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808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456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580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2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0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1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0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09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2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7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8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1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00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424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310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8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7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7"/>
          <p:cNvSpPr/>
          <p:nvPr userDrawn="1"/>
        </p:nvSpPr>
        <p:spPr>
          <a:xfrm>
            <a:off x="1874860" y="7094841"/>
            <a:ext cx="9255083" cy="1286030"/>
          </a:xfrm>
          <a:prstGeom prst="rect">
            <a:avLst/>
          </a:prstGeom>
          <a:solidFill>
            <a:srgbClr val="F3F3F3">
              <a:alpha val="65098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617" tIns="72808" rIns="145617" bIns="72808" anchor="ctr"/>
          <a:lstStyle/>
          <a:p>
            <a:pPr defTabSz="1456165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9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Obraz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592138"/>
            <a:ext cx="4875213" cy="29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4785159"/>
            <a:ext cx="11054080" cy="1490544"/>
          </a:xfrm>
        </p:spPr>
        <p:txBody>
          <a:bodyPr anchor="b">
            <a:normAutofit/>
          </a:bodyPr>
          <a:lstStyle>
            <a:lvl1pPr algn="ctr">
              <a:defRPr sz="7000" b="1" i="0" cap="none" spc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9932" y="7224889"/>
            <a:ext cx="8864939" cy="10259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800" b="1">
                <a:solidFill>
                  <a:srgbClr val="C00000"/>
                </a:solidFill>
              </a:defRPr>
            </a:lvl1pPr>
            <a:lvl2pPr marL="728083" indent="0" algn="ctr">
              <a:buNone/>
              <a:defRPr sz="3200"/>
            </a:lvl2pPr>
            <a:lvl3pPr marL="1456165" indent="0" algn="ctr">
              <a:buNone/>
              <a:defRPr sz="2900"/>
            </a:lvl3pPr>
            <a:lvl4pPr marL="2184248" indent="0" algn="ctr">
              <a:buNone/>
              <a:defRPr sz="2500"/>
            </a:lvl4pPr>
            <a:lvl5pPr marL="2912331" indent="0" algn="ctr">
              <a:buNone/>
              <a:defRPr sz="2500"/>
            </a:lvl5pPr>
            <a:lvl6pPr marL="3640414" indent="0" algn="ctr">
              <a:buNone/>
              <a:defRPr sz="2500"/>
            </a:lvl6pPr>
            <a:lvl7pPr marL="4368498" indent="0" algn="ctr">
              <a:buNone/>
              <a:defRPr sz="2500"/>
            </a:lvl7pPr>
            <a:lvl8pPr marL="5096581" indent="0" algn="ctr">
              <a:buNone/>
              <a:defRPr sz="2500"/>
            </a:lvl8pPr>
            <a:lvl9pPr marL="5824663" indent="0" algn="ctr">
              <a:buNone/>
              <a:defRPr sz="25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69850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9"/>
          <p:cNvSpPr/>
          <p:nvPr userDrawn="1"/>
        </p:nvSpPr>
        <p:spPr>
          <a:xfrm>
            <a:off x="0" y="9232900"/>
            <a:ext cx="13004800" cy="520700"/>
          </a:xfrm>
          <a:prstGeom prst="rect">
            <a:avLst/>
          </a:prstGeom>
          <a:solidFill>
            <a:srgbClr val="F8F8F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617" tIns="72808" rIns="145617" bIns="72808" anchor="ctr"/>
          <a:lstStyle/>
          <a:p>
            <a:pPr defTabSz="145616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9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pole tekstowe 7"/>
          <p:cNvSpPr txBox="1">
            <a:spLocks noChangeArrowheads="1"/>
          </p:cNvSpPr>
          <p:nvPr userDrawn="1"/>
        </p:nvSpPr>
        <p:spPr bwMode="auto">
          <a:xfrm>
            <a:off x="10880725" y="9247188"/>
            <a:ext cx="205898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617" tIns="72808" rIns="145617" bIns="72808">
            <a:spAutoFit/>
          </a:bodyPr>
          <a:lstStyle>
            <a:lvl1pPr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r>
              <a:rPr lang="pl-PL" sz="1400" b="1">
                <a:solidFill>
                  <a:srgbClr val="0E70B4"/>
                </a:solidFill>
                <a:latin typeface="Calibri" charset="0"/>
              </a:rPr>
              <a:t>net.developerdays.pl</a:t>
            </a:r>
            <a:endParaRPr lang="en-US" sz="2500" b="1">
              <a:solidFill>
                <a:srgbClr val="0E70B4"/>
              </a:solidFill>
              <a:latin typeface="Calibri" charset="0"/>
            </a:endParaRPr>
          </a:p>
        </p:txBody>
      </p:sp>
      <p:pic>
        <p:nvPicPr>
          <p:cNvPr id="6" name="Symbol zastępczy zawartości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463" y="141288"/>
            <a:ext cx="14605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7"/>
          <p:cNvSpPr txBox="1">
            <a:spLocks noChangeArrowheads="1"/>
          </p:cNvSpPr>
          <p:nvPr userDrawn="1"/>
        </p:nvSpPr>
        <p:spPr bwMode="auto">
          <a:xfrm>
            <a:off x="147638" y="9247188"/>
            <a:ext cx="16684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617" tIns="72808" rIns="145617" bIns="72808">
            <a:spAutoFit/>
          </a:bodyPr>
          <a:lstStyle>
            <a:lvl1pPr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pl-PL" sz="1400" b="1">
                <a:solidFill>
                  <a:srgbClr val="0E70B4"/>
                </a:solidFill>
                <a:latin typeface="Calibri" charset="0"/>
              </a:rPr>
              <a:t>@DeveloperDaysPL</a:t>
            </a:r>
            <a:endParaRPr lang="en-US" sz="2500" b="1">
              <a:solidFill>
                <a:srgbClr val="0E70B4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26294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8"/>
          <p:cNvSpPr/>
          <p:nvPr userDrawn="1"/>
        </p:nvSpPr>
        <p:spPr>
          <a:xfrm>
            <a:off x="0" y="9232900"/>
            <a:ext cx="13004800" cy="520700"/>
          </a:xfrm>
          <a:prstGeom prst="rect">
            <a:avLst/>
          </a:prstGeom>
          <a:solidFill>
            <a:srgbClr val="F8F8F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617" tIns="72808" rIns="145617" bIns="72808" anchor="ctr"/>
          <a:lstStyle/>
          <a:p>
            <a:pPr defTabSz="145616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9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pole tekstowe 6"/>
          <p:cNvSpPr txBox="1">
            <a:spLocks noChangeArrowheads="1"/>
          </p:cNvSpPr>
          <p:nvPr userDrawn="1"/>
        </p:nvSpPr>
        <p:spPr bwMode="auto">
          <a:xfrm>
            <a:off x="10880725" y="9247188"/>
            <a:ext cx="205898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617" tIns="72808" rIns="145617" bIns="72808">
            <a:spAutoFit/>
          </a:bodyPr>
          <a:lstStyle>
            <a:lvl1pPr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r>
              <a:rPr lang="pl-PL" sz="1400" b="1">
                <a:solidFill>
                  <a:srgbClr val="0E70B4"/>
                </a:solidFill>
                <a:latin typeface="Calibri" charset="0"/>
              </a:rPr>
              <a:t>net.developerdays.pl</a:t>
            </a:r>
            <a:endParaRPr lang="en-US" sz="2500" b="1">
              <a:solidFill>
                <a:srgbClr val="0E70B4"/>
              </a:solidFill>
              <a:latin typeface="Calibri" charset="0"/>
            </a:endParaRPr>
          </a:p>
        </p:txBody>
      </p:sp>
      <p:pic>
        <p:nvPicPr>
          <p:cNvPr id="6" name="Symbol zastępczy zawartości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463" y="141288"/>
            <a:ext cx="14605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7"/>
          <p:cNvSpPr txBox="1">
            <a:spLocks noChangeArrowheads="1"/>
          </p:cNvSpPr>
          <p:nvPr userDrawn="1"/>
        </p:nvSpPr>
        <p:spPr bwMode="auto">
          <a:xfrm>
            <a:off x="147638" y="9247188"/>
            <a:ext cx="16684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617" tIns="72808" rIns="145617" bIns="72808">
            <a:spAutoFit/>
          </a:bodyPr>
          <a:lstStyle>
            <a:lvl1pPr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pl-PL" sz="1400" b="1">
                <a:solidFill>
                  <a:srgbClr val="0E70B4"/>
                </a:solidFill>
                <a:latin typeface="Calibri" charset="0"/>
              </a:rPr>
              <a:t>@DeveloperDaysPL</a:t>
            </a:r>
            <a:endParaRPr lang="en-US" sz="2500" b="1">
              <a:solidFill>
                <a:srgbClr val="0E70B4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37"/>
            <a:ext cx="11216640" cy="4057226"/>
          </a:xfrm>
        </p:spPr>
        <p:txBody>
          <a:bodyPr anchor="b"/>
          <a:lstStyle>
            <a:lvl1pPr>
              <a:defRPr sz="9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7241"/>
            <a:ext cx="11216640" cy="2133599"/>
          </a:xfrm>
        </p:spPr>
        <p:txBody>
          <a:bodyPr/>
          <a:lstStyle>
            <a:lvl1pPr marL="0" indent="0">
              <a:buNone/>
              <a:defRPr sz="3800">
                <a:solidFill>
                  <a:schemeClr val="tx1"/>
                </a:solidFill>
              </a:defRPr>
            </a:lvl1pPr>
            <a:lvl2pPr marL="72808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45616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18424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291233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364041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36849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09658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582466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4145123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10"/>
          <p:cNvSpPr/>
          <p:nvPr userDrawn="1"/>
        </p:nvSpPr>
        <p:spPr>
          <a:xfrm>
            <a:off x="0" y="9232900"/>
            <a:ext cx="13004800" cy="520700"/>
          </a:xfrm>
          <a:prstGeom prst="rect">
            <a:avLst/>
          </a:prstGeom>
          <a:solidFill>
            <a:srgbClr val="F8F8F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617" tIns="72808" rIns="145617" bIns="72808" anchor="ctr"/>
          <a:lstStyle/>
          <a:p>
            <a:pPr defTabSz="145616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9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pole tekstowe 7"/>
          <p:cNvSpPr txBox="1">
            <a:spLocks noChangeArrowheads="1"/>
          </p:cNvSpPr>
          <p:nvPr userDrawn="1"/>
        </p:nvSpPr>
        <p:spPr bwMode="auto">
          <a:xfrm>
            <a:off x="10880725" y="9247188"/>
            <a:ext cx="205898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617" tIns="72808" rIns="145617" bIns="72808">
            <a:spAutoFit/>
          </a:bodyPr>
          <a:lstStyle>
            <a:lvl1pPr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r>
              <a:rPr lang="pl-PL" sz="1400" b="1">
                <a:solidFill>
                  <a:srgbClr val="0E70B4"/>
                </a:solidFill>
                <a:latin typeface="Calibri" charset="0"/>
              </a:rPr>
              <a:t>net.developerdays.pl</a:t>
            </a:r>
            <a:endParaRPr lang="en-US" sz="2500" b="1">
              <a:solidFill>
                <a:srgbClr val="0E70B4"/>
              </a:solidFill>
              <a:latin typeface="Calibri" charset="0"/>
            </a:endParaRPr>
          </a:p>
        </p:txBody>
      </p:sp>
      <p:pic>
        <p:nvPicPr>
          <p:cNvPr id="7" name="Symbol zastępczy zawartości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463" y="141288"/>
            <a:ext cx="14605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>
            <a:spLocks noChangeArrowheads="1"/>
          </p:cNvSpPr>
          <p:nvPr userDrawn="1"/>
        </p:nvSpPr>
        <p:spPr bwMode="auto">
          <a:xfrm>
            <a:off x="147638" y="9247188"/>
            <a:ext cx="16684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617" tIns="72808" rIns="145617" bIns="72808">
            <a:spAutoFit/>
          </a:bodyPr>
          <a:lstStyle>
            <a:lvl1pPr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pl-PL" sz="1400" b="1">
                <a:solidFill>
                  <a:srgbClr val="0E70B4"/>
                </a:solidFill>
                <a:latin typeface="Calibri" charset="0"/>
              </a:rPr>
              <a:t>@DeveloperDaysPL</a:t>
            </a:r>
            <a:endParaRPr lang="en-US" sz="2500" b="1">
              <a:solidFill>
                <a:srgbClr val="0E70B4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378" y="1933113"/>
            <a:ext cx="5865250" cy="730029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8024" y="1933112"/>
            <a:ext cx="5644322" cy="730029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81138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11"/>
          <p:cNvSpPr/>
          <p:nvPr userDrawn="1"/>
        </p:nvSpPr>
        <p:spPr>
          <a:xfrm>
            <a:off x="0" y="9232900"/>
            <a:ext cx="13004800" cy="520700"/>
          </a:xfrm>
          <a:prstGeom prst="rect">
            <a:avLst/>
          </a:prstGeom>
          <a:solidFill>
            <a:srgbClr val="F8F8F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617" tIns="72808" rIns="145617" bIns="72808" anchor="ctr"/>
          <a:lstStyle/>
          <a:p>
            <a:pPr defTabSz="145616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9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pole tekstowe 9"/>
          <p:cNvSpPr txBox="1">
            <a:spLocks noChangeArrowheads="1"/>
          </p:cNvSpPr>
          <p:nvPr userDrawn="1"/>
        </p:nvSpPr>
        <p:spPr bwMode="auto">
          <a:xfrm>
            <a:off x="10880725" y="9247188"/>
            <a:ext cx="205898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617" tIns="72808" rIns="145617" bIns="72808">
            <a:spAutoFit/>
          </a:bodyPr>
          <a:lstStyle>
            <a:lvl1pPr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r>
              <a:rPr lang="pl-PL" sz="1400" b="1">
                <a:solidFill>
                  <a:srgbClr val="0E70B4"/>
                </a:solidFill>
                <a:latin typeface="Calibri" charset="0"/>
              </a:rPr>
              <a:t>net.developerdays.pl</a:t>
            </a:r>
            <a:endParaRPr lang="en-US" sz="2500" b="1">
              <a:solidFill>
                <a:srgbClr val="0E70B4"/>
              </a:solidFill>
              <a:latin typeface="Calibri" charset="0"/>
            </a:endParaRPr>
          </a:p>
        </p:txBody>
      </p:sp>
      <p:pic>
        <p:nvPicPr>
          <p:cNvPr id="9" name="Symbol zastępczy zawartości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463" y="141288"/>
            <a:ext cx="14605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282" y="142070"/>
            <a:ext cx="11216640" cy="1885245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1282" y="2175827"/>
            <a:ext cx="5501639" cy="117178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8083" indent="0">
              <a:buNone/>
              <a:defRPr sz="3200" b="1"/>
            </a:lvl2pPr>
            <a:lvl3pPr marL="1456165" indent="0">
              <a:buNone/>
              <a:defRPr sz="2900" b="1"/>
            </a:lvl3pPr>
            <a:lvl4pPr marL="2184248" indent="0">
              <a:buNone/>
              <a:defRPr sz="2500" b="1"/>
            </a:lvl4pPr>
            <a:lvl5pPr marL="2912331" indent="0">
              <a:buNone/>
              <a:defRPr sz="2500" b="1"/>
            </a:lvl5pPr>
            <a:lvl6pPr marL="3640414" indent="0">
              <a:buNone/>
              <a:defRPr sz="2500" b="1"/>
            </a:lvl6pPr>
            <a:lvl7pPr marL="4368498" indent="0">
              <a:buNone/>
              <a:defRPr sz="2500" b="1"/>
            </a:lvl7pPr>
            <a:lvl8pPr marL="5096581" indent="0">
              <a:buNone/>
              <a:defRPr sz="2500" b="1"/>
            </a:lvl8pPr>
            <a:lvl9pPr marL="5824663" indent="0">
              <a:buNone/>
              <a:defRPr sz="25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1282" y="3474581"/>
            <a:ext cx="5501639" cy="5758830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200" y="2209153"/>
            <a:ext cx="5528734" cy="117178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8083" indent="0">
              <a:buNone/>
              <a:defRPr sz="3200" b="1"/>
            </a:lvl2pPr>
            <a:lvl3pPr marL="1456165" indent="0">
              <a:buNone/>
              <a:defRPr sz="2900" b="1"/>
            </a:lvl3pPr>
            <a:lvl4pPr marL="2184248" indent="0">
              <a:buNone/>
              <a:defRPr sz="2500" b="1"/>
            </a:lvl4pPr>
            <a:lvl5pPr marL="2912331" indent="0">
              <a:buNone/>
              <a:defRPr sz="2500" b="1"/>
            </a:lvl5pPr>
            <a:lvl6pPr marL="3640414" indent="0">
              <a:buNone/>
              <a:defRPr sz="2500" b="1"/>
            </a:lvl6pPr>
            <a:lvl7pPr marL="4368498" indent="0">
              <a:buNone/>
              <a:defRPr sz="2500" b="1"/>
            </a:lvl7pPr>
            <a:lvl8pPr marL="5096581" indent="0">
              <a:buNone/>
              <a:defRPr sz="2500" b="1"/>
            </a:lvl8pPr>
            <a:lvl9pPr marL="5824663" indent="0">
              <a:buNone/>
              <a:defRPr sz="25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200" y="3562777"/>
            <a:ext cx="5528734" cy="567063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419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8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7"/>
          <p:cNvSpPr/>
          <p:nvPr userDrawn="1"/>
        </p:nvSpPr>
        <p:spPr>
          <a:xfrm>
            <a:off x="0" y="9232900"/>
            <a:ext cx="13004800" cy="520700"/>
          </a:xfrm>
          <a:prstGeom prst="rect">
            <a:avLst/>
          </a:prstGeom>
          <a:solidFill>
            <a:srgbClr val="F8F8F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617" tIns="72808" rIns="145617" bIns="72808" anchor="ctr"/>
          <a:lstStyle/>
          <a:p>
            <a:pPr defTabSz="145616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9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pole tekstowe 5"/>
          <p:cNvSpPr txBox="1">
            <a:spLocks noChangeArrowheads="1"/>
          </p:cNvSpPr>
          <p:nvPr userDrawn="1"/>
        </p:nvSpPr>
        <p:spPr bwMode="auto">
          <a:xfrm>
            <a:off x="10880725" y="9247188"/>
            <a:ext cx="205898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617" tIns="72808" rIns="145617" bIns="72808">
            <a:spAutoFit/>
          </a:bodyPr>
          <a:lstStyle>
            <a:lvl1pPr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r>
              <a:rPr lang="pl-PL" sz="1400" b="1">
                <a:solidFill>
                  <a:srgbClr val="0E70B4"/>
                </a:solidFill>
                <a:latin typeface="Calibri" charset="0"/>
              </a:rPr>
              <a:t>net.developerdays.pl</a:t>
            </a:r>
            <a:endParaRPr lang="en-US" sz="2500" b="1">
              <a:solidFill>
                <a:srgbClr val="0E70B4"/>
              </a:solidFill>
              <a:latin typeface="Calibri" charset="0"/>
            </a:endParaRPr>
          </a:p>
        </p:txBody>
      </p:sp>
      <p:pic>
        <p:nvPicPr>
          <p:cNvPr id="5" name="Symbol zastępczy zawartości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463" y="141288"/>
            <a:ext cx="14605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7"/>
          <p:cNvSpPr txBox="1">
            <a:spLocks noChangeArrowheads="1"/>
          </p:cNvSpPr>
          <p:nvPr userDrawn="1"/>
        </p:nvSpPr>
        <p:spPr bwMode="auto">
          <a:xfrm>
            <a:off x="147638" y="9247188"/>
            <a:ext cx="16684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617" tIns="72808" rIns="145617" bIns="72808">
            <a:spAutoFit/>
          </a:bodyPr>
          <a:lstStyle>
            <a:lvl1pPr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pl-PL" sz="1400" b="1">
                <a:solidFill>
                  <a:srgbClr val="0E70B4"/>
                </a:solidFill>
                <a:latin typeface="Calibri" charset="0"/>
              </a:rPr>
              <a:t>@DeveloperDaysPL</a:t>
            </a:r>
            <a:endParaRPr lang="en-US" sz="2500" b="1">
              <a:solidFill>
                <a:srgbClr val="0E70B4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31778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</p:spPr>
        <p:txBody>
          <a:bodyPr lIns="145617" tIns="72808" rIns="145617" bIns="72808"/>
          <a:lstStyle>
            <a:lvl1pPr algn="l" defTabSz="1456165" fontAlgn="auto">
              <a:spcBef>
                <a:spcPts val="0"/>
              </a:spcBef>
              <a:spcAft>
                <a:spcPts val="0"/>
              </a:spcAft>
              <a:defRPr sz="29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C1F27E6C-620A-7D48-9AB2-A59630CE622C}" type="datetimeFigureOut">
              <a:rPr lang="pl-PL"/>
              <a:pPr>
                <a:defRPr/>
              </a:pPr>
              <a:t>21.10.2016</a:t>
            </a:fld>
            <a:endParaRPr lang="pl-PL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</p:spPr>
        <p:txBody>
          <a:bodyPr lIns="145617" tIns="72808" rIns="145617" bIns="72808"/>
          <a:lstStyle>
            <a:lvl1pPr algn="l" defTabSz="1456165" fontAlgn="auto">
              <a:spcBef>
                <a:spcPts val="0"/>
              </a:spcBef>
              <a:spcAft>
                <a:spcPts val="0"/>
              </a:spcAft>
              <a:defRPr sz="29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pl-PL"/>
              <a:t>.NET DeveloperDays 2016</a:t>
            </a:r>
            <a:endParaRPr lang="pl-PL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</p:spPr>
        <p:txBody>
          <a:bodyPr lIns="145617" tIns="72808" rIns="145617" bIns="72808"/>
          <a:lstStyle>
            <a:lvl1pPr algn="l" defTabSz="1456165" fontAlgn="auto">
              <a:spcBef>
                <a:spcPts val="0"/>
              </a:spcBef>
              <a:spcAft>
                <a:spcPts val="0"/>
              </a:spcAft>
              <a:defRPr sz="29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4F6E594D-8FD1-C74D-9462-62FDE810AD1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299353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9"/>
          <p:cNvSpPr/>
          <p:nvPr userDrawn="1"/>
        </p:nvSpPr>
        <p:spPr>
          <a:xfrm>
            <a:off x="0" y="9232900"/>
            <a:ext cx="13004800" cy="520700"/>
          </a:xfrm>
          <a:prstGeom prst="rect">
            <a:avLst/>
          </a:prstGeom>
          <a:solidFill>
            <a:srgbClr val="F8F8F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617" tIns="72808" rIns="145617" bIns="72808" anchor="ctr"/>
          <a:lstStyle/>
          <a:p>
            <a:pPr defTabSz="145616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9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pole tekstowe 7"/>
          <p:cNvSpPr txBox="1">
            <a:spLocks noChangeArrowheads="1"/>
          </p:cNvSpPr>
          <p:nvPr userDrawn="1"/>
        </p:nvSpPr>
        <p:spPr bwMode="auto">
          <a:xfrm>
            <a:off x="10880725" y="9247188"/>
            <a:ext cx="205898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617" tIns="72808" rIns="145617" bIns="72808">
            <a:spAutoFit/>
          </a:bodyPr>
          <a:lstStyle>
            <a:lvl1pPr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r>
              <a:rPr lang="pl-PL" sz="1400" b="1">
                <a:solidFill>
                  <a:srgbClr val="0E70B4"/>
                </a:solidFill>
                <a:latin typeface="Calibri" charset="0"/>
              </a:rPr>
              <a:t>net.developerdays.pl</a:t>
            </a:r>
            <a:endParaRPr lang="en-US" sz="2500" b="1">
              <a:solidFill>
                <a:srgbClr val="0E70B4"/>
              </a:solidFill>
              <a:latin typeface="Calibri" charset="0"/>
            </a:endParaRPr>
          </a:p>
        </p:txBody>
      </p:sp>
      <p:pic>
        <p:nvPicPr>
          <p:cNvPr id="7" name="Symbol zastępczy zawartości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463" y="141288"/>
            <a:ext cx="14605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>
            <a:spLocks noChangeArrowheads="1"/>
          </p:cNvSpPr>
          <p:nvPr userDrawn="1"/>
        </p:nvSpPr>
        <p:spPr bwMode="auto">
          <a:xfrm>
            <a:off x="147638" y="9247188"/>
            <a:ext cx="16684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617" tIns="72808" rIns="145617" bIns="72808">
            <a:spAutoFit/>
          </a:bodyPr>
          <a:lstStyle>
            <a:lvl1pPr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pl-PL" sz="1400" b="1">
                <a:solidFill>
                  <a:srgbClr val="0E70B4"/>
                </a:solidFill>
                <a:latin typeface="Calibri" charset="0"/>
              </a:rPr>
              <a:t>@DeveloperDaysPL</a:t>
            </a:r>
            <a:endParaRPr lang="en-US" sz="2500" b="1">
              <a:solidFill>
                <a:srgbClr val="0E70B4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404349"/>
            <a:ext cx="6583680" cy="6931378"/>
          </a:xfrm>
        </p:spPr>
        <p:txBody>
          <a:bodyPr/>
          <a:lstStyle>
            <a:lvl1pPr>
              <a:defRPr sz="5100"/>
            </a:lvl1pPr>
            <a:lvl2pPr>
              <a:defRPr sz="45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9"/>
            <a:ext cx="4194386" cy="5420925"/>
          </a:xfrm>
        </p:spPr>
        <p:txBody>
          <a:bodyPr/>
          <a:lstStyle>
            <a:lvl1pPr marL="0" indent="0">
              <a:buNone/>
              <a:defRPr sz="2500"/>
            </a:lvl1pPr>
            <a:lvl2pPr marL="728083" indent="0">
              <a:buNone/>
              <a:defRPr sz="2200"/>
            </a:lvl2pPr>
            <a:lvl3pPr marL="1456165" indent="0">
              <a:buNone/>
              <a:defRPr sz="1900"/>
            </a:lvl3pPr>
            <a:lvl4pPr marL="2184248" indent="0">
              <a:buNone/>
              <a:defRPr sz="1600"/>
            </a:lvl4pPr>
            <a:lvl5pPr marL="2912331" indent="0">
              <a:buNone/>
              <a:defRPr sz="1600"/>
            </a:lvl5pPr>
            <a:lvl6pPr marL="3640414" indent="0">
              <a:buNone/>
              <a:defRPr sz="1600"/>
            </a:lvl6pPr>
            <a:lvl7pPr marL="4368498" indent="0">
              <a:buNone/>
              <a:defRPr sz="1600"/>
            </a:lvl7pPr>
            <a:lvl8pPr marL="5096581" indent="0">
              <a:buNone/>
              <a:defRPr sz="1600"/>
            </a:lvl8pPr>
            <a:lvl9pPr marL="5824663" indent="0">
              <a:buNone/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0141607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9"/>
          <p:cNvSpPr/>
          <p:nvPr userDrawn="1"/>
        </p:nvSpPr>
        <p:spPr>
          <a:xfrm>
            <a:off x="0" y="9232900"/>
            <a:ext cx="13004800" cy="520700"/>
          </a:xfrm>
          <a:prstGeom prst="rect">
            <a:avLst/>
          </a:prstGeom>
          <a:solidFill>
            <a:srgbClr val="F8F8F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617" tIns="72808" rIns="145617" bIns="72808" anchor="ctr"/>
          <a:lstStyle/>
          <a:p>
            <a:pPr defTabSz="145616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9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pole tekstowe 7"/>
          <p:cNvSpPr txBox="1">
            <a:spLocks noChangeArrowheads="1"/>
          </p:cNvSpPr>
          <p:nvPr userDrawn="1"/>
        </p:nvSpPr>
        <p:spPr bwMode="auto">
          <a:xfrm>
            <a:off x="10880725" y="9247188"/>
            <a:ext cx="205898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617" tIns="72808" rIns="145617" bIns="72808">
            <a:spAutoFit/>
          </a:bodyPr>
          <a:lstStyle>
            <a:lvl1pPr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r>
              <a:rPr lang="pl-PL" sz="1400" b="1">
                <a:solidFill>
                  <a:srgbClr val="0E70B4"/>
                </a:solidFill>
                <a:latin typeface="Calibri" charset="0"/>
              </a:rPr>
              <a:t>net.developerdays.pl</a:t>
            </a:r>
            <a:endParaRPr lang="en-US" sz="2500" b="1">
              <a:solidFill>
                <a:srgbClr val="0E70B4"/>
              </a:solidFill>
              <a:latin typeface="Calibri" charset="0"/>
            </a:endParaRPr>
          </a:p>
        </p:txBody>
      </p:sp>
      <p:pic>
        <p:nvPicPr>
          <p:cNvPr id="7" name="Symbol zastępczy zawartości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463" y="141288"/>
            <a:ext cx="14605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>
            <a:spLocks noChangeArrowheads="1"/>
          </p:cNvSpPr>
          <p:nvPr userDrawn="1"/>
        </p:nvSpPr>
        <p:spPr bwMode="auto">
          <a:xfrm>
            <a:off x="147638" y="9247188"/>
            <a:ext cx="16684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617" tIns="72808" rIns="145617" bIns="72808">
            <a:spAutoFit/>
          </a:bodyPr>
          <a:lstStyle>
            <a:lvl1pPr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pl-PL" sz="1400" b="1">
                <a:solidFill>
                  <a:srgbClr val="0E70B4"/>
                </a:solidFill>
                <a:latin typeface="Calibri" charset="0"/>
              </a:rPr>
              <a:t>@DeveloperDaysPL</a:t>
            </a:r>
            <a:endParaRPr lang="en-US" sz="2500" b="1">
              <a:solidFill>
                <a:srgbClr val="0E70B4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8734" y="1404349"/>
            <a:ext cx="6583680" cy="6931378"/>
          </a:xfrm>
        </p:spPr>
        <p:txBody>
          <a:bodyPr rtlCol="0">
            <a:normAutofit/>
          </a:bodyPr>
          <a:lstStyle>
            <a:lvl1pPr marL="0" indent="0">
              <a:buNone/>
              <a:defRPr sz="5100"/>
            </a:lvl1pPr>
            <a:lvl2pPr marL="728083" indent="0">
              <a:buNone/>
              <a:defRPr sz="4500"/>
            </a:lvl2pPr>
            <a:lvl3pPr marL="1456165" indent="0">
              <a:buNone/>
              <a:defRPr sz="3800"/>
            </a:lvl3pPr>
            <a:lvl4pPr marL="2184248" indent="0">
              <a:buNone/>
              <a:defRPr sz="3200"/>
            </a:lvl4pPr>
            <a:lvl5pPr marL="2912331" indent="0">
              <a:buNone/>
              <a:defRPr sz="3200"/>
            </a:lvl5pPr>
            <a:lvl6pPr marL="3640414" indent="0">
              <a:buNone/>
              <a:defRPr sz="3200"/>
            </a:lvl6pPr>
            <a:lvl7pPr marL="4368498" indent="0">
              <a:buNone/>
              <a:defRPr sz="3200"/>
            </a:lvl7pPr>
            <a:lvl8pPr marL="5096581" indent="0">
              <a:buNone/>
              <a:defRPr sz="3200"/>
            </a:lvl8pPr>
            <a:lvl9pPr marL="5824663" indent="0">
              <a:buNone/>
              <a:defRPr sz="32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9"/>
            <a:ext cx="4194386" cy="5420925"/>
          </a:xfrm>
        </p:spPr>
        <p:txBody>
          <a:bodyPr/>
          <a:lstStyle>
            <a:lvl1pPr marL="0" indent="0">
              <a:buNone/>
              <a:defRPr sz="2500"/>
            </a:lvl1pPr>
            <a:lvl2pPr marL="728083" indent="0">
              <a:buNone/>
              <a:defRPr sz="2200"/>
            </a:lvl2pPr>
            <a:lvl3pPr marL="1456165" indent="0">
              <a:buNone/>
              <a:defRPr sz="1900"/>
            </a:lvl3pPr>
            <a:lvl4pPr marL="2184248" indent="0">
              <a:buNone/>
              <a:defRPr sz="1600"/>
            </a:lvl4pPr>
            <a:lvl5pPr marL="2912331" indent="0">
              <a:buNone/>
              <a:defRPr sz="1600"/>
            </a:lvl5pPr>
            <a:lvl6pPr marL="3640414" indent="0">
              <a:buNone/>
              <a:defRPr sz="1600"/>
            </a:lvl6pPr>
            <a:lvl7pPr marL="4368498" indent="0">
              <a:buNone/>
              <a:defRPr sz="1600"/>
            </a:lvl7pPr>
            <a:lvl8pPr marL="5096581" indent="0">
              <a:buNone/>
              <a:defRPr sz="1600"/>
            </a:lvl8pPr>
            <a:lvl9pPr marL="5824663" indent="0">
              <a:buNone/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38955378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8"/>
          <p:cNvSpPr/>
          <p:nvPr userDrawn="1"/>
        </p:nvSpPr>
        <p:spPr>
          <a:xfrm>
            <a:off x="0" y="9232900"/>
            <a:ext cx="13004800" cy="520700"/>
          </a:xfrm>
          <a:prstGeom prst="rect">
            <a:avLst/>
          </a:prstGeom>
          <a:solidFill>
            <a:srgbClr val="F8F8F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617" tIns="72808" rIns="145617" bIns="72808" anchor="ctr"/>
          <a:lstStyle/>
          <a:p>
            <a:pPr defTabSz="145616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9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pole tekstowe 6"/>
          <p:cNvSpPr txBox="1">
            <a:spLocks noChangeArrowheads="1"/>
          </p:cNvSpPr>
          <p:nvPr userDrawn="1"/>
        </p:nvSpPr>
        <p:spPr bwMode="auto">
          <a:xfrm>
            <a:off x="10880725" y="9247188"/>
            <a:ext cx="205898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617" tIns="72808" rIns="145617" bIns="72808">
            <a:spAutoFit/>
          </a:bodyPr>
          <a:lstStyle>
            <a:lvl1pPr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r>
              <a:rPr lang="pl-PL" sz="1400" b="1">
                <a:solidFill>
                  <a:srgbClr val="0E70B4"/>
                </a:solidFill>
                <a:latin typeface="Calibri" charset="0"/>
              </a:rPr>
              <a:t>net.developerdays.pl</a:t>
            </a:r>
            <a:endParaRPr lang="en-US" sz="2500" b="1">
              <a:solidFill>
                <a:srgbClr val="0E70B4"/>
              </a:solidFill>
              <a:latin typeface="Calibri" charset="0"/>
            </a:endParaRPr>
          </a:p>
        </p:txBody>
      </p:sp>
      <p:pic>
        <p:nvPicPr>
          <p:cNvPr id="6" name="Symbol zastępczy zawartości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463" y="141288"/>
            <a:ext cx="14605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7"/>
          <p:cNvSpPr txBox="1">
            <a:spLocks noChangeArrowheads="1"/>
          </p:cNvSpPr>
          <p:nvPr userDrawn="1"/>
        </p:nvSpPr>
        <p:spPr bwMode="auto">
          <a:xfrm>
            <a:off x="147638" y="9247188"/>
            <a:ext cx="16684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617" tIns="72808" rIns="145617" bIns="72808">
            <a:spAutoFit/>
          </a:bodyPr>
          <a:lstStyle>
            <a:lvl1pPr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pl-PL" sz="1400" b="1">
                <a:solidFill>
                  <a:srgbClr val="0E70B4"/>
                </a:solidFill>
                <a:latin typeface="Calibri" charset="0"/>
              </a:rPr>
              <a:t>@DeveloperDaysPL</a:t>
            </a:r>
            <a:endParaRPr lang="en-US" sz="2500" b="1">
              <a:solidFill>
                <a:srgbClr val="0E70B4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18666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8"/>
          <p:cNvSpPr/>
          <p:nvPr userDrawn="1"/>
        </p:nvSpPr>
        <p:spPr>
          <a:xfrm>
            <a:off x="0" y="9232900"/>
            <a:ext cx="13004800" cy="520700"/>
          </a:xfrm>
          <a:prstGeom prst="rect">
            <a:avLst/>
          </a:prstGeom>
          <a:solidFill>
            <a:srgbClr val="F8F8F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617" tIns="72808" rIns="145617" bIns="72808" anchor="ctr"/>
          <a:lstStyle/>
          <a:p>
            <a:pPr defTabSz="145616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9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pole tekstowe 6"/>
          <p:cNvSpPr txBox="1">
            <a:spLocks noChangeArrowheads="1"/>
          </p:cNvSpPr>
          <p:nvPr userDrawn="1"/>
        </p:nvSpPr>
        <p:spPr bwMode="auto">
          <a:xfrm>
            <a:off x="10880725" y="9247188"/>
            <a:ext cx="205898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617" tIns="72808" rIns="145617" bIns="72808">
            <a:spAutoFit/>
          </a:bodyPr>
          <a:lstStyle>
            <a:lvl1pPr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r>
              <a:rPr lang="pl-PL" sz="1400" b="1">
                <a:solidFill>
                  <a:srgbClr val="0E70B4"/>
                </a:solidFill>
                <a:latin typeface="Calibri" charset="0"/>
              </a:rPr>
              <a:t>net.developerdays.pl</a:t>
            </a:r>
            <a:endParaRPr lang="en-US" sz="2500" b="1">
              <a:solidFill>
                <a:srgbClr val="0E70B4"/>
              </a:solidFill>
              <a:latin typeface="Calibri" charset="0"/>
            </a:endParaRPr>
          </a:p>
        </p:txBody>
      </p:sp>
      <p:pic>
        <p:nvPicPr>
          <p:cNvPr id="6" name="Symbol zastępczy zawartości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463" y="141288"/>
            <a:ext cx="14605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7"/>
          <p:cNvSpPr txBox="1">
            <a:spLocks noChangeArrowheads="1"/>
          </p:cNvSpPr>
          <p:nvPr userDrawn="1"/>
        </p:nvSpPr>
        <p:spPr bwMode="auto">
          <a:xfrm>
            <a:off x="147638" y="9247188"/>
            <a:ext cx="16684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617" tIns="72808" rIns="145617" bIns="72808">
            <a:spAutoFit/>
          </a:bodyPr>
          <a:lstStyle>
            <a:lvl1pPr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pl-PL" sz="1400" b="1">
                <a:solidFill>
                  <a:srgbClr val="0E70B4"/>
                </a:solidFill>
                <a:latin typeface="Calibri" charset="0"/>
              </a:rPr>
              <a:t>@DeveloperDaysPL</a:t>
            </a:r>
            <a:endParaRPr lang="en-US" sz="2500" b="1">
              <a:solidFill>
                <a:srgbClr val="0E70B4"/>
              </a:solidFill>
              <a:latin typeface="Calibri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2" y="519296"/>
            <a:ext cx="2804160" cy="8265726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92" y="519296"/>
            <a:ext cx="8249920" cy="8265726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30867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7"/>
          <p:cNvSpPr/>
          <p:nvPr userDrawn="1"/>
        </p:nvSpPr>
        <p:spPr>
          <a:xfrm>
            <a:off x="1874859" y="7094841"/>
            <a:ext cx="9255083" cy="1286030"/>
          </a:xfrm>
          <a:prstGeom prst="rect">
            <a:avLst/>
          </a:prstGeom>
          <a:solidFill>
            <a:srgbClr val="F3F3F3">
              <a:alpha val="65098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646" tIns="72823" rIns="145646" bIns="72823" anchor="ctr"/>
          <a:lstStyle/>
          <a:p>
            <a:pPr defTabSz="1456456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9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Obraz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592138"/>
            <a:ext cx="4875213" cy="29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4785157"/>
            <a:ext cx="11054080" cy="1490544"/>
          </a:xfrm>
        </p:spPr>
        <p:txBody>
          <a:bodyPr anchor="b">
            <a:normAutofit/>
          </a:bodyPr>
          <a:lstStyle>
            <a:lvl1pPr algn="ctr">
              <a:defRPr sz="7000" b="1" i="0" cap="none" spc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9931" y="7224889"/>
            <a:ext cx="8864939" cy="10259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800" b="1">
                <a:solidFill>
                  <a:srgbClr val="C00000"/>
                </a:solidFill>
              </a:defRPr>
            </a:lvl1pPr>
            <a:lvl2pPr marL="728228" indent="0" algn="ctr">
              <a:buNone/>
              <a:defRPr sz="3200"/>
            </a:lvl2pPr>
            <a:lvl3pPr marL="1456456" indent="0" algn="ctr">
              <a:buNone/>
              <a:defRPr sz="2900"/>
            </a:lvl3pPr>
            <a:lvl4pPr marL="2184684" indent="0" algn="ctr">
              <a:buNone/>
              <a:defRPr sz="2500"/>
            </a:lvl4pPr>
            <a:lvl5pPr marL="2912913" indent="0" algn="ctr">
              <a:buNone/>
              <a:defRPr sz="2500"/>
            </a:lvl5pPr>
            <a:lvl6pPr marL="3641141" indent="0" algn="ctr">
              <a:buNone/>
              <a:defRPr sz="2500"/>
            </a:lvl6pPr>
            <a:lvl7pPr marL="4369369" indent="0" algn="ctr">
              <a:buNone/>
              <a:defRPr sz="2500"/>
            </a:lvl7pPr>
            <a:lvl8pPr marL="5097597" indent="0" algn="ctr">
              <a:buNone/>
              <a:defRPr sz="2500"/>
            </a:lvl8pPr>
            <a:lvl9pPr marL="5825825" indent="0" algn="ctr">
              <a:buNone/>
              <a:defRPr sz="25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58950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9"/>
          <p:cNvSpPr/>
          <p:nvPr userDrawn="1"/>
        </p:nvSpPr>
        <p:spPr>
          <a:xfrm>
            <a:off x="0" y="9232900"/>
            <a:ext cx="13004800" cy="520700"/>
          </a:xfrm>
          <a:prstGeom prst="rect">
            <a:avLst/>
          </a:prstGeom>
          <a:solidFill>
            <a:srgbClr val="F8F8F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646" tIns="72823" rIns="145646" bIns="72823" anchor="ctr"/>
          <a:lstStyle/>
          <a:p>
            <a:pPr defTabSz="14564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9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pole tekstowe 7"/>
          <p:cNvSpPr txBox="1">
            <a:spLocks noChangeArrowheads="1"/>
          </p:cNvSpPr>
          <p:nvPr userDrawn="1"/>
        </p:nvSpPr>
        <p:spPr bwMode="auto">
          <a:xfrm>
            <a:off x="10880725" y="9247188"/>
            <a:ext cx="205898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646" tIns="72823" rIns="145646" bIns="72823">
            <a:spAutoFit/>
          </a:bodyPr>
          <a:lstStyle>
            <a:lvl1pPr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r>
              <a:rPr lang="pl-PL" sz="1400" b="1">
                <a:solidFill>
                  <a:srgbClr val="0E70B4"/>
                </a:solidFill>
                <a:latin typeface="Calibri" charset="0"/>
              </a:rPr>
              <a:t>net.developerdays.pl</a:t>
            </a:r>
            <a:endParaRPr lang="en-US" sz="2500" b="1">
              <a:solidFill>
                <a:srgbClr val="0E70B4"/>
              </a:solidFill>
              <a:latin typeface="Calibri" charset="0"/>
            </a:endParaRPr>
          </a:p>
        </p:txBody>
      </p:sp>
      <p:pic>
        <p:nvPicPr>
          <p:cNvPr id="6" name="Symbol zastępczy zawartości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463" y="141288"/>
            <a:ext cx="14605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7"/>
          <p:cNvSpPr txBox="1">
            <a:spLocks noChangeArrowheads="1"/>
          </p:cNvSpPr>
          <p:nvPr userDrawn="1"/>
        </p:nvSpPr>
        <p:spPr bwMode="auto">
          <a:xfrm>
            <a:off x="147638" y="9247188"/>
            <a:ext cx="16684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646" tIns="72823" rIns="145646" bIns="72823">
            <a:spAutoFit/>
          </a:bodyPr>
          <a:lstStyle>
            <a:lvl1pPr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pl-PL" sz="1400" b="1">
                <a:solidFill>
                  <a:srgbClr val="0E70B4"/>
                </a:solidFill>
                <a:latin typeface="Calibri" charset="0"/>
              </a:rPr>
              <a:t>@DeveloperDaysPL</a:t>
            </a:r>
            <a:endParaRPr lang="en-US" sz="2500" b="1">
              <a:solidFill>
                <a:srgbClr val="0E70B4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82467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8"/>
          <p:cNvSpPr/>
          <p:nvPr userDrawn="1"/>
        </p:nvSpPr>
        <p:spPr>
          <a:xfrm>
            <a:off x="0" y="9232900"/>
            <a:ext cx="13004800" cy="520700"/>
          </a:xfrm>
          <a:prstGeom prst="rect">
            <a:avLst/>
          </a:prstGeom>
          <a:solidFill>
            <a:srgbClr val="F8F8F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646" tIns="72823" rIns="145646" bIns="72823" anchor="ctr"/>
          <a:lstStyle/>
          <a:p>
            <a:pPr defTabSz="14564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9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pole tekstowe 6"/>
          <p:cNvSpPr txBox="1">
            <a:spLocks noChangeArrowheads="1"/>
          </p:cNvSpPr>
          <p:nvPr userDrawn="1"/>
        </p:nvSpPr>
        <p:spPr bwMode="auto">
          <a:xfrm>
            <a:off x="10880725" y="9247188"/>
            <a:ext cx="205898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646" tIns="72823" rIns="145646" bIns="72823">
            <a:spAutoFit/>
          </a:bodyPr>
          <a:lstStyle>
            <a:lvl1pPr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r>
              <a:rPr lang="pl-PL" sz="1400" b="1">
                <a:solidFill>
                  <a:srgbClr val="0E70B4"/>
                </a:solidFill>
                <a:latin typeface="Calibri" charset="0"/>
              </a:rPr>
              <a:t>net.developerdays.pl</a:t>
            </a:r>
            <a:endParaRPr lang="en-US" sz="2500" b="1">
              <a:solidFill>
                <a:srgbClr val="0E70B4"/>
              </a:solidFill>
              <a:latin typeface="Calibri" charset="0"/>
            </a:endParaRPr>
          </a:p>
        </p:txBody>
      </p:sp>
      <p:pic>
        <p:nvPicPr>
          <p:cNvPr id="6" name="Symbol zastępczy zawartości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463" y="141288"/>
            <a:ext cx="14605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7"/>
          <p:cNvSpPr txBox="1">
            <a:spLocks noChangeArrowheads="1"/>
          </p:cNvSpPr>
          <p:nvPr userDrawn="1"/>
        </p:nvSpPr>
        <p:spPr bwMode="auto">
          <a:xfrm>
            <a:off x="147638" y="9247188"/>
            <a:ext cx="16684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646" tIns="72823" rIns="145646" bIns="72823">
            <a:spAutoFit/>
          </a:bodyPr>
          <a:lstStyle>
            <a:lvl1pPr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pl-PL" sz="1400" b="1">
                <a:solidFill>
                  <a:srgbClr val="0E70B4"/>
                </a:solidFill>
                <a:latin typeface="Calibri" charset="0"/>
              </a:rPr>
              <a:t>@DeveloperDaysPL</a:t>
            </a:r>
            <a:endParaRPr lang="en-US" sz="2500" b="1">
              <a:solidFill>
                <a:srgbClr val="0E70B4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37"/>
            <a:ext cx="11216640" cy="4057226"/>
          </a:xfrm>
        </p:spPr>
        <p:txBody>
          <a:bodyPr anchor="b"/>
          <a:lstStyle>
            <a:lvl1pPr>
              <a:defRPr sz="9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7241"/>
            <a:ext cx="11216640" cy="2133599"/>
          </a:xfrm>
        </p:spPr>
        <p:txBody>
          <a:bodyPr/>
          <a:lstStyle>
            <a:lvl1pPr marL="0" indent="0">
              <a:buNone/>
              <a:defRPr sz="3800">
                <a:solidFill>
                  <a:schemeClr val="tx1"/>
                </a:solidFill>
              </a:defRPr>
            </a:lvl1pPr>
            <a:lvl2pPr marL="728228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456456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18468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291291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364114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36936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09759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582582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1612416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10"/>
          <p:cNvSpPr/>
          <p:nvPr userDrawn="1"/>
        </p:nvSpPr>
        <p:spPr>
          <a:xfrm>
            <a:off x="0" y="9232900"/>
            <a:ext cx="13004800" cy="520700"/>
          </a:xfrm>
          <a:prstGeom prst="rect">
            <a:avLst/>
          </a:prstGeom>
          <a:solidFill>
            <a:srgbClr val="F8F8F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646" tIns="72823" rIns="145646" bIns="72823" anchor="ctr"/>
          <a:lstStyle/>
          <a:p>
            <a:pPr defTabSz="14564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9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pole tekstowe 7"/>
          <p:cNvSpPr txBox="1">
            <a:spLocks noChangeArrowheads="1"/>
          </p:cNvSpPr>
          <p:nvPr userDrawn="1"/>
        </p:nvSpPr>
        <p:spPr bwMode="auto">
          <a:xfrm>
            <a:off x="10880725" y="9247188"/>
            <a:ext cx="205898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646" tIns="72823" rIns="145646" bIns="72823">
            <a:spAutoFit/>
          </a:bodyPr>
          <a:lstStyle>
            <a:lvl1pPr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r>
              <a:rPr lang="pl-PL" sz="1400" b="1">
                <a:solidFill>
                  <a:srgbClr val="0E70B4"/>
                </a:solidFill>
                <a:latin typeface="Calibri" charset="0"/>
              </a:rPr>
              <a:t>net.developerdays.pl</a:t>
            </a:r>
            <a:endParaRPr lang="en-US" sz="2500" b="1">
              <a:solidFill>
                <a:srgbClr val="0E70B4"/>
              </a:solidFill>
              <a:latin typeface="Calibri" charset="0"/>
            </a:endParaRPr>
          </a:p>
        </p:txBody>
      </p:sp>
      <p:pic>
        <p:nvPicPr>
          <p:cNvPr id="7" name="Symbol zastępczy zawartości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463" y="141288"/>
            <a:ext cx="14605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>
            <a:spLocks noChangeArrowheads="1"/>
          </p:cNvSpPr>
          <p:nvPr userDrawn="1"/>
        </p:nvSpPr>
        <p:spPr bwMode="auto">
          <a:xfrm>
            <a:off x="147638" y="9247188"/>
            <a:ext cx="16684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646" tIns="72823" rIns="145646" bIns="72823">
            <a:spAutoFit/>
          </a:bodyPr>
          <a:lstStyle>
            <a:lvl1pPr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pl-PL" sz="1400" b="1">
                <a:solidFill>
                  <a:srgbClr val="0E70B4"/>
                </a:solidFill>
                <a:latin typeface="Calibri" charset="0"/>
              </a:rPr>
              <a:t>@DeveloperDaysPL</a:t>
            </a:r>
            <a:endParaRPr lang="en-US" sz="2500" b="1">
              <a:solidFill>
                <a:srgbClr val="0E70B4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378" y="1933113"/>
            <a:ext cx="5865250" cy="730029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8024" y="1933110"/>
            <a:ext cx="5644322" cy="730029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993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8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11"/>
          <p:cNvSpPr/>
          <p:nvPr userDrawn="1"/>
        </p:nvSpPr>
        <p:spPr>
          <a:xfrm>
            <a:off x="0" y="9232900"/>
            <a:ext cx="13004800" cy="520700"/>
          </a:xfrm>
          <a:prstGeom prst="rect">
            <a:avLst/>
          </a:prstGeom>
          <a:solidFill>
            <a:srgbClr val="F8F8F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646" tIns="72823" rIns="145646" bIns="72823" anchor="ctr"/>
          <a:lstStyle/>
          <a:p>
            <a:pPr defTabSz="14564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9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pole tekstowe 9"/>
          <p:cNvSpPr txBox="1">
            <a:spLocks noChangeArrowheads="1"/>
          </p:cNvSpPr>
          <p:nvPr userDrawn="1"/>
        </p:nvSpPr>
        <p:spPr bwMode="auto">
          <a:xfrm>
            <a:off x="10880725" y="9247188"/>
            <a:ext cx="205898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646" tIns="72823" rIns="145646" bIns="72823">
            <a:spAutoFit/>
          </a:bodyPr>
          <a:lstStyle>
            <a:lvl1pPr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r>
              <a:rPr lang="pl-PL" sz="1400" b="1">
                <a:solidFill>
                  <a:srgbClr val="0E70B4"/>
                </a:solidFill>
                <a:latin typeface="Calibri" charset="0"/>
              </a:rPr>
              <a:t>net.developerdays.pl</a:t>
            </a:r>
            <a:endParaRPr lang="en-US" sz="2500" b="1">
              <a:solidFill>
                <a:srgbClr val="0E70B4"/>
              </a:solidFill>
              <a:latin typeface="Calibri" charset="0"/>
            </a:endParaRPr>
          </a:p>
        </p:txBody>
      </p:sp>
      <p:pic>
        <p:nvPicPr>
          <p:cNvPr id="9" name="Symbol zastępczy zawartości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463" y="141288"/>
            <a:ext cx="14605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282" y="142070"/>
            <a:ext cx="11216640" cy="1885245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1282" y="2175827"/>
            <a:ext cx="5501639" cy="117178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8228" indent="0">
              <a:buNone/>
              <a:defRPr sz="3200" b="1"/>
            </a:lvl2pPr>
            <a:lvl3pPr marL="1456456" indent="0">
              <a:buNone/>
              <a:defRPr sz="2900" b="1"/>
            </a:lvl3pPr>
            <a:lvl4pPr marL="2184684" indent="0">
              <a:buNone/>
              <a:defRPr sz="2500" b="1"/>
            </a:lvl4pPr>
            <a:lvl5pPr marL="2912913" indent="0">
              <a:buNone/>
              <a:defRPr sz="2500" b="1"/>
            </a:lvl5pPr>
            <a:lvl6pPr marL="3641141" indent="0">
              <a:buNone/>
              <a:defRPr sz="2500" b="1"/>
            </a:lvl6pPr>
            <a:lvl7pPr marL="4369369" indent="0">
              <a:buNone/>
              <a:defRPr sz="2500" b="1"/>
            </a:lvl7pPr>
            <a:lvl8pPr marL="5097597" indent="0">
              <a:buNone/>
              <a:defRPr sz="2500" b="1"/>
            </a:lvl8pPr>
            <a:lvl9pPr marL="5825825" indent="0">
              <a:buNone/>
              <a:defRPr sz="25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1282" y="3474579"/>
            <a:ext cx="5501639" cy="5758830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200" y="2209153"/>
            <a:ext cx="5528734" cy="117178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8228" indent="0">
              <a:buNone/>
              <a:defRPr sz="3200" b="1"/>
            </a:lvl2pPr>
            <a:lvl3pPr marL="1456456" indent="0">
              <a:buNone/>
              <a:defRPr sz="2900" b="1"/>
            </a:lvl3pPr>
            <a:lvl4pPr marL="2184684" indent="0">
              <a:buNone/>
              <a:defRPr sz="2500" b="1"/>
            </a:lvl4pPr>
            <a:lvl5pPr marL="2912913" indent="0">
              <a:buNone/>
              <a:defRPr sz="2500" b="1"/>
            </a:lvl5pPr>
            <a:lvl6pPr marL="3641141" indent="0">
              <a:buNone/>
              <a:defRPr sz="2500" b="1"/>
            </a:lvl6pPr>
            <a:lvl7pPr marL="4369369" indent="0">
              <a:buNone/>
              <a:defRPr sz="2500" b="1"/>
            </a:lvl7pPr>
            <a:lvl8pPr marL="5097597" indent="0">
              <a:buNone/>
              <a:defRPr sz="2500" b="1"/>
            </a:lvl8pPr>
            <a:lvl9pPr marL="5825825" indent="0">
              <a:buNone/>
              <a:defRPr sz="25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200" y="3562777"/>
            <a:ext cx="5528734" cy="567063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60149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7"/>
          <p:cNvSpPr/>
          <p:nvPr userDrawn="1"/>
        </p:nvSpPr>
        <p:spPr>
          <a:xfrm>
            <a:off x="0" y="9232900"/>
            <a:ext cx="13004800" cy="520700"/>
          </a:xfrm>
          <a:prstGeom prst="rect">
            <a:avLst/>
          </a:prstGeom>
          <a:solidFill>
            <a:srgbClr val="F8F8F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646" tIns="72823" rIns="145646" bIns="72823" anchor="ctr"/>
          <a:lstStyle/>
          <a:p>
            <a:pPr defTabSz="14564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9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pole tekstowe 5"/>
          <p:cNvSpPr txBox="1">
            <a:spLocks noChangeArrowheads="1"/>
          </p:cNvSpPr>
          <p:nvPr userDrawn="1"/>
        </p:nvSpPr>
        <p:spPr bwMode="auto">
          <a:xfrm>
            <a:off x="10880725" y="9247188"/>
            <a:ext cx="205898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646" tIns="72823" rIns="145646" bIns="72823">
            <a:spAutoFit/>
          </a:bodyPr>
          <a:lstStyle>
            <a:lvl1pPr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r>
              <a:rPr lang="pl-PL" sz="1400" b="1">
                <a:solidFill>
                  <a:srgbClr val="0E70B4"/>
                </a:solidFill>
                <a:latin typeface="Calibri" charset="0"/>
              </a:rPr>
              <a:t>net.developerdays.pl</a:t>
            </a:r>
            <a:endParaRPr lang="en-US" sz="2500" b="1">
              <a:solidFill>
                <a:srgbClr val="0E70B4"/>
              </a:solidFill>
              <a:latin typeface="Calibri" charset="0"/>
            </a:endParaRPr>
          </a:p>
        </p:txBody>
      </p:sp>
      <p:pic>
        <p:nvPicPr>
          <p:cNvPr id="5" name="Symbol zastępczy zawartości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463" y="141288"/>
            <a:ext cx="14605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7"/>
          <p:cNvSpPr txBox="1">
            <a:spLocks noChangeArrowheads="1"/>
          </p:cNvSpPr>
          <p:nvPr userDrawn="1"/>
        </p:nvSpPr>
        <p:spPr bwMode="auto">
          <a:xfrm>
            <a:off x="147638" y="9247188"/>
            <a:ext cx="16684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646" tIns="72823" rIns="145646" bIns="72823">
            <a:spAutoFit/>
          </a:bodyPr>
          <a:lstStyle>
            <a:lvl1pPr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pl-PL" sz="1400" b="1">
                <a:solidFill>
                  <a:srgbClr val="0E70B4"/>
                </a:solidFill>
                <a:latin typeface="Calibri" charset="0"/>
              </a:rPr>
              <a:t>@DeveloperDaysPL</a:t>
            </a:r>
            <a:endParaRPr lang="en-US" sz="2500" b="1">
              <a:solidFill>
                <a:srgbClr val="0E70B4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38330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</p:spPr>
        <p:txBody>
          <a:bodyPr lIns="145646" tIns="72823" rIns="145646" bIns="72823"/>
          <a:lstStyle>
            <a:lvl1pPr algn="l" defTabSz="1456456" fontAlgn="auto">
              <a:spcBef>
                <a:spcPts val="0"/>
              </a:spcBef>
              <a:spcAft>
                <a:spcPts val="0"/>
              </a:spcAft>
              <a:defRPr sz="29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CA425A35-5499-E340-98ED-E59D8F25165B}" type="datetimeFigureOut">
              <a:rPr lang="pl-PL"/>
              <a:pPr>
                <a:defRPr/>
              </a:pPr>
              <a:t>21.10.2016</a:t>
            </a:fld>
            <a:endParaRPr lang="pl-PL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</p:spPr>
        <p:txBody>
          <a:bodyPr lIns="145646" tIns="72823" rIns="145646" bIns="72823"/>
          <a:lstStyle>
            <a:lvl1pPr algn="l" defTabSz="1456456" fontAlgn="auto">
              <a:spcBef>
                <a:spcPts val="0"/>
              </a:spcBef>
              <a:spcAft>
                <a:spcPts val="0"/>
              </a:spcAft>
              <a:defRPr sz="2900" dirty="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pl-PL"/>
              <a:t>.NET </a:t>
            </a:r>
            <a:r>
              <a:rPr lang="pl-PL" err="1"/>
              <a:t>DeveloperDays</a:t>
            </a:r>
            <a:r>
              <a:rPr lang="pl-PL"/>
              <a:t> 2016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</p:spPr>
        <p:txBody>
          <a:bodyPr lIns="145646" tIns="72823" rIns="145646" bIns="72823"/>
          <a:lstStyle>
            <a:lvl1pPr algn="l" defTabSz="1456456" fontAlgn="auto">
              <a:spcBef>
                <a:spcPts val="0"/>
              </a:spcBef>
              <a:spcAft>
                <a:spcPts val="0"/>
              </a:spcAft>
              <a:defRPr sz="29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8A15FA6E-81B7-CC41-89CD-8C1A5E7F5CD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311473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9"/>
          <p:cNvSpPr/>
          <p:nvPr userDrawn="1"/>
        </p:nvSpPr>
        <p:spPr>
          <a:xfrm>
            <a:off x="0" y="9232900"/>
            <a:ext cx="13004800" cy="520700"/>
          </a:xfrm>
          <a:prstGeom prst="rect">
            <a:avLst/>
          </a:prstGeom>
          <a:solidFill>
            <a:srgbClr val="F8F8F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646" tIns="72823" rIns="145646" bIns="72823" anchor="ctr"/>
          <a:lstStyle/>
          <a:p>
            <a:pPr defTabSz="14564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9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pole tekstowe 7"/>
          <p:cNvSpPr txBox="1">
            <a:spLocks noChangeArrowheads="1"/>
          </p:cNvSpPr>
          <p:nvPr userDrawn="1"/>
        </p:nvSpPr>
        <p:spPr bwMode="auto">
          <a:xfrm>
            <a:off x="10880725" y="9247188"/>
            <a:ext cx="205898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646" tIns="72823" rIns="145646" bIns="72823">
            <a:spAutoFit/>
          </a:bodyPr>
          <a:lstStyle>
            <a:lvl1pPr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r>
              <a:rPr lang="pl-PL" sz="1400" b="1">
                <a:solidFill>
                  <a:srgbClr val="0E70B4"/>
                </a:solidFill>
                <a:latin typeface="Calibri" charset="0"/>
              </a:rPr>
              <a:t>net.developerdays.pl</a:t>
            </a:r>
            <a:endParaRPr lang="en-US" sz="2500" b="1">
              <a:solidFill>
                <a:srgbClr val="0E70B4"/>
              </a:solidFill>
              <a:latin typeface="Calibri" charset="0"/>
            </a:endParaRPr>
          </a:p>
        </p:txBody>
      </p:sp>
      <p:pic>
        <p:nvPicPr>
          <p:cNvPr id="7" name="Symbol zastępczy zawartości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463" y="141288"/>
            <a:ext cx="14605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>
            <a:spLocks noChangeArrowheads="1"/>
          </p:cNvSpPr>
          <p:nvPr userDrawn="1"/>
        </p:nvSpPr>
        <p:spPr bwMode="auto">
          <a:xfrm>
            <a:off x="147638" y="9247188"/>
            <a:ext cx="16684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646" tIns="72823" rIns="145646" bIns="72823">
            <a:spAutoFit/>
          </a:bodyPr>
          <a:lstStyle>
            <a:lvl1pPr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pl-PL" sz="1400" b="1">
                <a:solidFill>
                  <a:srgbClr val="0E70B4"/>
                </a:solidFill>
                <a:latin typeface="Calibri" charset="0"/>
              </a:rPr>
              <a:t>@DeveloperDaysPL</a:t>
            </a:r>
            <a:endParaRPr lang="en-US" sz="2500" b="1">
              <a:solidFill>
                <a:srgbClr val="0E70B4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404347"/>
            <a:ext cx="6583680" cy="6931378"/>
          </a:xfrm>
        </p:spPr>
        <p:txBody>
          <a:bodyPr/>
          <a:lstStyle>
            <a:lvl1pPr>
              <a:defRPr sz="5100"/>
            </a:lvl1pPr>
            <a:lvl2pPr>
              <a:defRPr sz="45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7"/>
            <a:ext cx="4194386" cy="5420925"/>
          </a:xfrm>
        </p:spPr>
        <p:txBody>
          <a:bodyPr/>
          <a:lstStyle>
            <a:lvl1pPr marL="0" indent="0">
              <a:buNone/>
              <a:defRPr sz="2500"/>
            </a:lvl1pPr>
            <a:lvl2pPr marL="728228" indent="0">
              <a:buNone/>
              <a:defRPr sz="2200"/>
            </a:lvl2pPr>
            <a:lvl3pPr marL="1456456" indent="0">
              <a:buNone/>
              <a:defRPr sz="1900"/>
            </a:lvl3pPr>
            <a:lvl4pPr marL="2184684" indent="0">
              <a:buNone/>
              <a:defRPr sz="1600"/>
            </a:lvl4pPr>
            <a:lvl5pPr marL="2912913" indent="0">
              <a:buNone/>
              <a:defRPr sz="1600"/>
            </a:lvl5pPr>
            <a:lvl6pPr marL="3641141" indent="0">
              <a:buNone/>
              <a:defRPr sz="1600"/>
            </a:lvl6pPr>
            <a:lvl7pPr marL="4369369" indent="0">
              <a:buNone/>
              <a:defRPr sz="1600"/>
            </a:lvl7pPr>
            <a:lvl8pPr marL="5097597" indent="0">
              <a:buNone/>
              <a:defRPr sz="1600"/>
            </a:lvl8pPr>
            <a:lvl9pPr marL="5825825" indent="0">
              <a:buNone/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4963647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9"/>
          <p:cNvSpPr/>
          <p:nvPr userDrawn="1"/>
        </p:nvSpPr>
        <p:spPr>
          <a:xfrm>
            <a:off x="0" y="9232900"/>
            <a:ext cx="13004800" cy="520700"/>
          </a:xfrm>
          <a:prstGeom prst="rect">
            <a:avLst/>
          </a:prstGeom>
          <a:solidFill>
            <a:srgbClr val="F8F8F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646" tIns="72823" rIns="145646" bIns="72823" anchor="ctr"/>
          <a:lstStyle/>
          <a:p>
            <a:pPr defTabSz="14564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9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pole tekstowe 7"/>
          <p:cNvSpPr txBox="1">
            <a:spLocks noChangeArrowheads="1"/>
          </p:cNvSpPr>
          <p:nvPr userDrawn="1"/>
        </p:nvSpPr>
        <p:spPr bwMode="auto">
          <a:xfrm>
            <a:off x="10880725" y="9247188"/>
            <a:ext cx="205898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646" tIns="72823" rIns="145646" bIns="72823">
            <a:spAutoFit/>
          </a:bodyPr>
          <a:lstStyle>
            <a:lvl1pPr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r>
              <a:rPr lang="pl-PL" sz="1400" b="1">
                <a:solidFill>
                  <a:srgbClr val="0E70B4"/>
                </a:solidFill>
                <a:latin typeface="Calibri" charset="0"/>
              </a:rPr>
              <a:t>net.developerdays.pl</a:t>
            </a:r>
            <a:endParaRPr lang="en-US" sz="2500" b="1">
              <a:solidFill>
                <a:srgbClr val="0E70B4"/>
              </a:solidFill>
              <a:latin typeface="Calibri" charset="0"/>
            </a:endParaRPr>
          </a:p>
        </p:txBody>
      </p:sp>
      <p:pic>
        <p:nvPicPr>
          <p:cNvPr id="7" name="Symbol zastępczy zawartości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463" y="141288"/>
            <a:ext cx="14605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>
            <a:spLocks noChangeArrowheads="1"/>
          </p:cNvSpPr>
          <p:nvPr userDrawn="1"/>
        </p:nvSpPr>
        <p:spPr bwMode="auto">
          <a:xfrm>
            <a:off x="147638" y="9247188"/>
            <a:ext cx="16684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646" tIns="72823" rIns="145646" bIns="72823">
            <a:spAutoFit/>
          </a:bodyPr>
          <a:lstStyle>
            <a:lvl1pPr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pl-PL" sz="1400" b="1">
                <a:solidFill>
                  <a:srgbClr val="0E70B4"/>
                </a:solidFill>
                <a:latin typeface="Calibri" charset="0"/>
              </a:rPr>
              <a:t>@DeveloperDaysPL</a:t>
            </a:r>
            <a:endParaRPr lang="en-US" sz="2500" b="1">
              <a:solidFill>
                <a:srgbClr val="0E70B4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8734" y="1404347"/>
            <a:ext cx="6583680" cy="6931378"/>
          </a:xfrm>
        </p:spPr>
        <p:txBody>
          <a:bodyPr rtlCol="0">
            <a:normAutofit/>
          </a:bodyPr>
          <a:lstStyle>
            <a:lvl1pPr marL="0" indent="0">
              <a:buNone/>
              <a:defRPr sz="5100"/>
            </a:lvl1pPr>
            <a:lvl2pPr marL="728228" indent="0">
              <a:buNone/>
              <a:defRPr sz="4500"/>
            </a:lvl2pPr>
            <a:lvl3pPr marL="1456456" indent="0">
              <a:buNone/>
              <a:defRPr sz="3800"/>
            </a:lvl3pPr>
            <a:lvl4pPr marL="2184684" indent="0">
              <a:buNone/>
              <a:defRPr sz="3200"/>
            </a:lvl4pPr>
            <a:lvl5pPr marL="2912913" indent="0">
              <a:buNone/>
              <a:defRPr sz="3200"/>
            </a:lvl5pPr>
            <a:lvl6pPr marL="3641141" indent="0">
              <a:buNone/>
              <a:defRPr sz="3200"/>
            </a:lvl6pPr>
            <a:lvl7pPr marL="4369369" indent="0">
              <a:buNone/>
              <a:defRPr sz="3200"/>
            </a:lvl7pPr>
            <a:lvl8pPr marL="5097597" indent="0">
              <a:buNone/>
              <a:defRPr sz="3200"/>
            </a:lvl8pPr>
            <a:lvl9pPr marL="5825825" indent="0">
              <a:buNone/>
              <a:defRPr sz="32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7"/>
            <a:ext cx="4194386" cy="5420925"/>
          </a:xfrm>
        </p:spPr>
        <p:txBody>
          <a:bodyPr/>
          <a:lstStyle>
            <a:lvl1pPr marL="0" indent="0">
              <a:buNone/>
              <a:defRPr sz="2500"/>
            </a:lvl1pPr>
            <a:lvl2pPr marL="728228" indent="0">
              <a:buNone/>
              <a:defRPr sz="2200"/>
            </a:lvl2pPr>
            <a:lvl3pPr marL="1456456" indent="0">
              <a:buNone/>
              <a:defRPr sz="1900"/>
            </a:lvl3pPr>
            <a:lvl4pPr marL="2184684" indent="0">
              <a:buNone/>
              <a:defRPr sz="1600"/>
            </a:lvl4pPr>
            <a:lvl5pPr marL="2912913" indent="0">
              <a:buNone/>
              <a:defRPr sz="1600"/>
            </a:lvl5pPr>
            <a:lvl6pPr marL="3641141" indent="0">
              <a:buNone/>
              <a:defRPr sz="1600"/>
            </a:lvl6pPr>
            <a:lvl7pPr marL="4369369" indent="0">
              <a:buNone/>
              <a:defRPr sz="1600"/>
            </a:lvl7pPr>
            <a:lvl8pPr marL="5097597" indent="0">
              <a:buNone/>
              <a:defRPr sz="1600"/>
            </a:lvl8pPr>
            <a:lvl9pPr marL="5825825" indent="0">
              <a:buNone/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1575784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8"/>
          <p:cNvSpPr/>
          <p:nvPr userDrawn="1"/>
        </p:nvSpPr>
        <p:spPr>
          <a:xfrm>
            <a:off x="0" y="9232900"/>
            <a:ext cx="13004800" cy="520700"/>
          </a:xfrm>
          <a:prstGeom prst="rect">
            <a:avLst/>
          </a:prstGeom>
          <a:solidFill>
            <a:srgbClr val="F8F8F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646" tIns="72823" rIns="145646" bIns="72823" anchor="ctr"/>
          <a:lstStyle/>
          <a:p>
            <a:pPr defTabSz="14564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9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pole tekstowe 6"/>
          <p:cNvSpPr txBox="1">
            <a:spLocks noChangeArrowheads="1"/>
          </p:cNvSpPr>
          <p:nvPr userDrawn="1"/>
        </p:nvSpPr>
        <p:spPr bwMode="auto">
          <a:xfrm>
            <a:off x="10880725" y="9247188"/>
            <a:ext cx="205898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646" tIns="72823" rIns="145646" bIns="72823">
            <a:spAutoFit/>
          </a:bodyPr>
          <a:lstStyle>
            <a:lvl1pPr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r>
              <a:rPr lang="pl-PL" sz="1400" b="1">
                <a:solidFill>
                  <a:srgbClr val="0E70B4"/>
                </a:solidFill>
                <a:latin typeface="Calibri" charset="0"/>
              </a:rPr>
              <a:t>net.developerdays.pl</a:t>
            </a:r>
            <a:endParaRPr lang="en-US" sz="2500" b="1">
              <a:solidFill>
                <a:srgbClr val="0E70B4"/>
              </a:solidFill>
              <a:latin typeface="Calibri" charset="0"/>
            </a:endParaRPr>
          </a:p>
        </p:txBody>
      </p:sp>
      <p:pic>
        <p:nvPicPr>
          <p:cNvPr id="6" name="Symbol zastępczy zawartości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463" y="141288"/>
            <a:ext cx="14605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7"/>
          <p:cNvSpPr txBox="1">
            <a:spLocks noChangeArrowheads="1"/>
          </p:cNvSpPr>
          <p:nvPr userDrawn="1"/>
        </p:nvSpPr>
        <p:spPr bwMode="auto">
          <a:xfrm>
            <a:off x="147638" y="9247188"/>
            <a:ext cx="16684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646" tIns="72823" rIns="145646" bIns="72823">
            <a:spAutoFit/>
          </a:bodyPr>
          <a:lstStyle>
            <a:lvl1pPr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pl-PL" sz="1400" b="1">
                <a:solidFill>
                  <a:srgbClr val="0E70B4"/>
                </a:solidFill>
                <a:latin typeface="Calibri" charset="0"/>
              </a:rPr>
              <a:t>@DeveloperDaysPL</a:t>
            </a:r>
            <a:endParaRPr lang="en-US" sz="2500" b="1">
              <a:solidFill>
                <a:srgbClr val="0E70B4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29452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8"/>
          <p:cNvSpPr/>
          <p:nvPr userDrawn="1"/>
        </p:nvSpPr>
        <p:spPr>
          <a:xfrm>
            <a:off x="0" y="9232900"/>
            <a:ext cx="13004800" cy="520700"/>
          </a:xfrm>
          <a:prstGeom prst="rect">
            <a:avLst/>
          </a:prstGeom>
          <a:solidFill>
            <a:srgbClr val="F8F8F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646" tIns="72823" rIns="145646" bIns="72823" anchor="ctr"/>
          <a:lstStyle/>
          <a:p>
            <a:pPr defTabSz="14564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9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pole tekstowe 6"/>
          <p:cNvSpPr txBox="1">
            <a:spLocks noChangeArrowheads="1"/>
          </p:cNvSpPr>
          <p:nvPr userDrawn="1"/>
        </p:nvSpPr>
        <p:spPr bwMode="auto">
          <a:xfrm>
            <a:off x="10880725" y="9247188"/>
            <a:ext cx="205898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646" tIns="72823" rIns="145646" bIns="72823">
            <a:spAutoFit/>
          </a:bodyPr>
          <a:lstStyle>
            <a:lvl1pPr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r>
              <a:rPr lang="pl-PL" sz="1400" b="1">
                <a:solidFill>
                  <a:srgbClr val="0E70B4"/>
                </a:solidFill>
                <a:latin typeface="Calibri" charset="0"/>
              </a:rPr>
              <a:t>net.developerdays.pl</a:t>
            </a:r>
            <a:endParaRPr lang="en-US" sz="2500" b="1">
              <a:solidFill>
                <a:srgbClr val="0E70B4"/>
              </a:solidFill>
              <a:latin typeface="Calibri" charset="0"/>
            </a:endParaRPr>
          </a:p>
        </p:txBody>
      </p:sp>
      <p:pic>
        <p:nvPicPr>
          <p:cNvPr id="6" name="Symbol zastępczy zawartości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463" y="141288"/>
            <a:ext cx="14605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7"/>
          <p:cNvSpPr txBox="1">
            <a:spLocks noChangeArrowheads="1"/>
          </p:cNvSpPr>
          <p:nvPr userDrawn="1"/>
        </p:nvSpPr>
        <p:spPr bwMode="auto">
          <a:xfrm>
            <a:off x="147638" y="9247188"/>
            <a:ext cx="16684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646" tIns="72823" rIns="145646" bIns="72823">
            <a:spAutoFit/>
          </a:bodyPr>
          <a:lstStyle>
            <a:lvl1pPr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1455738" eaLnBrk="0" hangingPunct="0"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defTabSz="1455738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pl-PL" sz="1400" b="1">
                <a:solidFill>
                  <a:srgbClr val="0E70B4"/>
                </a:solidFill>
                <a:latin typeface="Calibri" charset="0"/>
              </a:rPr>
              <a:t>@DeveloperDaysPL</a:t>
            </a:r>
            <a:endParaRPr lang="en-US" sz="2500" b="1">
              <a:solidFill>
                <a:srgbClr val="0E70B4"/>
              </a:solidFill>
              <a:latin typeface="Calibri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2" y="519296"/>
            <a:ext cx="2804160" cy="8265726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92" y="519296"/>
            <a:ext cx="8249920" cy="8265726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985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22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095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110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2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7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1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4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563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4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6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6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790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9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158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837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3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8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8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8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737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5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6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4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167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063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45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0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9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9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1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805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3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7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0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1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257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444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403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9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4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3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308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8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1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4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54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276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062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7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6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2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9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806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327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8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7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2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68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734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915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1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3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2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9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171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749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9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7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5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67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191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644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7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5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061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2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355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6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1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4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63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23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325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9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2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ill Sans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n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Obraz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itle Placeholder 1"/>
          <p:cNvSpPr>
            <a:spLocks noGrp="1"/>
          </p:cNvSpPr>
          <p:nvPr>
            <p:ph type="title"/>
          </p:nvPr>
        </p:nvSpPr>
        <p:spPr bwMode="auto">
          <a:xfrm>
            <a:off x="147638" y="139700"/>
            <a:ext cx="11215687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45617" tIns="72808" rIns="145617" bIns="728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634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7638" y="1766888"/>
            <a:ext cx="12657137" cy="745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45617" tIns="72808" rIns="145617" bIns="728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2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defTabSz="1455738" rtl="0" fontAlgn="base">
        <a:lnSpc>
          <a:spcPct val="90000"/>
        </a:lnSpc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1455738" rtl="0" fontAlgn="base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l" defTabSz="1455738" rtl="0" fontAlgn="base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l" defTabSz="1455738" rtl="0" fontAlgn="base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l" defTabSz="1455738" rtl="0" fontAlgn="base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defTabSz="1455738" rtl="0" fontAlgn="base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1455738" rtl="0" fontAlgn="base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1455738" rtl="0" fontAlgn="base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1455738" rtl="0" fontAlgn="base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63538" indent="-363538" algn="l" defTabSz="1455738" rtl="0" fontAlgn="base">
        <a:lnSpc>
          <a:spcPct val="90000"/>
        </a:lnSpc>
        <a:spcBef>
          <a:spcPts val="1588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1090613" indent="-363538" algn="l" defTabSz="1455738" rtl="0" fontAlgn="base">
        <a:lnSpc>
          <a:spcPct val="90000"/>
        </a:lnSpc>
        <a:spcBef>
          <a:spcPts val="8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819275" indent="-363538" algn="l" defTabSz="1455738" rtl="0" fontAlgn="base">
        <a:lnSpc>
          <a:spcPct val="90000"/>
        </a:lnSpc>
        <a:spcBef>
          <a:spcPts val="8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547938" indent="-363538" algn="l" defTabSz="1455738" rtl="0" fontAlgn="base">
        <a:lnSpc>
          <a:spcPct val="90000"/>
        </a:lnSpc>
        <a:spcBef>
          <a:spcPts val="8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3275013" indent="-363538" algn="l" defTabSz="1455738" rtl="0" fontAlgn="base">
        <a:lnSpc>
          <a:spcPct val="90000"/>
        </a:lnSpc>
        <a:spcBef>
          <a:spcPts val="8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4004457" indent="-364041" algn="l" defTabSz="1456165" rtl="0" eaLnBrk="1" latinLnBrk="0" hangingPunct="1">
        <a:lnSpc>
          <a:spcPct val="90000"/>
        </a:lnSpc>
        <a:spcBef>
          <a:spcPts val="796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732539" indent="-364041" algn="l" defTabSz="1456165" rtl="0" eaLnBrk="1" latinLnBrk="0" hangingPunct="1">
        <a:lnSpc>
          <a:spcPct val="90000"/>
        </a:lnSpc>
        <a:spcBef>
          <a:spcPts val="796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460622" indent="-364041" algn="l" defTabSz="1456165" rtl="0" eaLnBrk="1" latinLnBrk="0" hangingPunct="1">
        <a:lnSpc>
          <a:spcPct val="90000"/>
        </a:lnSpc>
        <a:spcBef>
          <a:spcPts val="796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6188705" indent="-364041" algn="l" defTabSz="1456165" rtl="0" eaLnBrk="1" latinLnBrk="0" hangingPunct="1">
        <a:lnSpc>
          <a:spcPct val="90000"/>
        </a:lnSpc>
        <a:spcBef>
          <a:spcPts val="796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616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8083" algn="l" defTabSz="145616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6165" algn="l" defTabSz="145616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84248" algn="l" defTabSz="145616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12331" algn="l" defTabSz="145616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40414" algn="l" defTabSz="145616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68498" algn="l" defTabSz="145616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96581" algn="l" defTabSz="145616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24663" algn="l" defTabSz="145616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Obraz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itle Placeholder 1"/>
          <p:cNvSpPr>
            <a:spLocks noGrp="1"/>
          </p:cNvSpPr>
          <p:nvPr>
            <p:ph type="title"/>
          </p:nvPr>
        </p:nvSpPr>
        <p:spPr bwMode="auto">
          <a:xfrm>
            <a:off x="147638" y="139700"/>
            <a:ext cx="11215687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45646" tIns="72823" rIns="145646" bIns="728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645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7638" y="1766888"/>
            <a:ext cx="12657137" cy="745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45646" tIns="72823" rIns="145646" bIns="728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0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1455738" rtl="0" fontAlgn="base">
        <a:lnSpc>
          <a:spcPct val="90000"/>
        </a:lnSpc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1455738" rtl="0" fontAlgn="base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l" defTabSz="1455738" rtl="0" fontAlgn="base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l" defTabSz="1455738" rtl="0" fontAlgn="base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l" defTabSz="1455738" rtl="0" fontAlgn="base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defTabSz="1455738" rtl="0" fontAlgn="base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1455738" rtl="0" fontAlgn="base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1455738" rtl="0" fontAlgn="base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1455738" rtl="0" fontAlgn="base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63538" indent="-363538" algn="l" defTabSz="1455738" rtl="0" fontAlgn="base">
        <a:lnSpc>
          <a:spcPct val="90000"/>
        </a:lnSpc>
        <a:spcBef>
          <a:spcPts val="1588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1092200" indent="-363538" algn="l" defTabSz="1455738" rtl="0" fontAlgn="base">
        <a:lnSpc>
          <a:spcPct val="90000"/>
        </a:lnSpc>
        <a:spcBef>
          <a:spcPts val="8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819275" indent="-363538" algn="l" defTabSz="1455738" rtl="0" fontAlgn="base">
        <a:lnSpc>
          <a:spcPct val="90000"/>
        </a:lnSpc>
        <a:spcBef>
          <a:spcPts val="8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547938" indent="-363538" algn="l" defTabSz="1455738" rtl="0" fontAlgn="base">
        <a:lnSpc>
          <a:spcPct val="90000"/>
        </a:lnSpc>
        <a:spcBef>
          <a:spcPts val="8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3276600" indent="-363538" algn="l" defTabSz="1455738" rtl="0" fontAlgn="base">
        <a:lnSpc>
          <a:spcPct val="90000"/>
        </a:lnSpc>
        <a:spcBef>
          <a:spcPts val="8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4005255" indent="-364114" algn="l" defTabSz="1456456" rtl="0" eaLnBrk="1" latinLnBrk="0" hangingPunct="1">
        <a:lnSpc>
          <a:spcPct val="90000"/>
        </a:lnSpc>
        <a:spcBef>
          <a:spcPts val="796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733483" indent="-364114" algn="l" defTabSz="1456456" rtl="0" eaLnBrk="1" latinLnBrk="0" hangingPunct="1">
        <a:lnSpc>
          <a:spcPct val="90000"/>
        </a:lnSpc>
        <a:spcBef>
          <a:spcPts val="796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461711" indent="-364114" algn="l" defTabSz="1456456" rtl="0" eaLnBrk="1" latinLnBrk="0" hangingPunct="1">
        <a:lnSpc>
          <a:spcPct val="90000"/>
        </a:lnSpc>
        <a:spcBef>
          <a:spcPts val="796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6189939" indent="-364114" algn="l" defTabSz="1456456" rtl="0" eaLnBrk="1" latinLnBrk="0" hangingPunct="1">
        <a:lnSpc>
          <a:spcPct val="90000"/>
        </a:lnSpc>
        <a:spcBef>
          <a:spcPts val="796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645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8228" algn="l" defTabSz="145645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6456" algn="l" defTabSz="145645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84684" algn="l" defTabSz="145645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12913" algn="l" defTabSz="145645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41141" algn="l" defTabSz="145645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69369" algn="l" defTabSz="145645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97597" algn="l" defTabSz="145645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25825" algn="l" defTabSz="145645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articular.net/samples/show-case/on-premise/?version=Core_6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o.particular.net/developerdays1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blogs.tedneward.com/post/enterprise-computing-fallacies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 bwMode="auto">
          <a:xfrm>
            <a:off x="3686175" y="249238"/>
            <a:ext cx="56324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588" tIns="72794" rIns="145588" bIns="72794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14558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100" b="1" dirty="0">
                <a:solidFill>
                  <a:prstClr val="black"/>
                </a:solidFill>
              </a:rPr>
              <a:t>Sponsors and Partners</a:t>
            </a:r>
            <a:endParaRPr lang="pl-PL" sz="5700" b="1" dirty="0">
              <a:solidFill>
                <a:prstClr val="black"/>
              </a:solidFill>
            </a:endParaRPr>
          </a:p>
        </p:txBody>
      </p:sp>
      <p:sp>
        <p:nvSpPr>
          <p:cNvPr id="10" name="Prostokąt z rogami zaokrąglonymi z jednej strony 9"/>
          <p:cNvSpPr/>
          <p:nvPr/>
        </p:nvSpPr>
        <p:spPr>
          <a:xfrm rot="5400000">
            <a:off x="9980580" y="3661109"/>
            <a:ext cx="509277" cy="3609084"/>
          </a:xfrm>
          <a:prstGeom prst="round2SameRect">
            <a:avLst>
              <a:gd name="adj1" fmla="val 21627"/>
              <a:gd name="adj2" fmla="val 24463"/>
            </a:avLst>
          </a:prstGeom>
          <a:solidFill>
            <a:schemeClr val="bg2">
              <a:lumMod val="7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45588" tIns="72794" rIns="145588" bIns="72794" anchor="ctr"/>
          <a:lstStyle/>
          <a:p>
            <a:pPr defTabSz="14558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500" b="1" dirty="0">
                <a:solidFill>
                  <a:prstClr val="black"/>
                </a:solidFill>
                <a:latin typeface="Calibri"/>
              </a:rPr>
              <a:t>Silver </a:t>
            </a:r>
            <a:r>
              <a:rPr lang="pl-PL" sz="2500" b="1" dirty="0" err="1">
                <a:solidFill>
                  <a:prstClr val="black"/>
                </a:solidFill>
                <a:latin typeface="Calibri"/>
              </a:rPr>
              <a:t>Sponsors</a:t>
            </a:r>
            <a:endParaRPr lang="pl-PL" sz="25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8067" name="Grupa 1"/>
          <p:cNvGrpSpPr>
            <a:grpSpLocks/>
          </p:cNvGrpSpPr>
          <p:nvPr/>
        </p:nvGrpSpPr>
        <p:grpSpPr bwMode="auto">
          <a:xfrm>
            <a:off x="1903413" y="2271713"/>
            <a:ext cx="9197975" cy="2549525"/>
            <a:chOff x="1310475" y="1198103"/>
            <a:chExt cx="6467411" cy="1344687"/>
          </a:xfrm>
        </p:grpSpPr>
        <p:pic>
          <p:nvPicPr>
            <p:cNvPr id="88082" name="Obraz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9482" y="1198103"/>
              <a:ext cx="2538404" cy="1344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083" name="Obraz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0475" y="1311665"/>
              <a:ext cx="3140364" cy="959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Prostokąt z rogami zaokrąglonymi z jednej strony 23"/>
          <p:cNvSpPr/>
          <p:nvPr/>
        </p:nvSpPr>
        <p:spPr>
          <a:xfrm rot="5400000">
            <a:off x="6276371" y="-733136"/>
            <a:ext cx="509277" cy="4972447"/>
          </a:xfrm>
          <a:prstGeom prst="round2SameRect">
            <a:avLst>
              <a:gd name="adj1" fmla="val 21627"/>
              <a:gd name="adj2" fmla="val 24463"/>
            </a:avLst>
          </a:prstGeom>
          <a:solidFill>
            <a:schemeClr val="bg2">
              <a:lumMod val="7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45588" tIns="72794" rIns="145588" bIns="72794" anchor="ctr"/>
          <a:lstStyle/>
          <a:p>
            <a:pPr defTabSz="14558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500" b="1" dirty="0">
                <a:solidFill>
                  <a:prstClr val="black"/>
                </a:solidFill>
                <a:latin typeface="Calibri"/>
              </a:rPr>
              <a:t>Strategic </a:t>
            </a:r>
            <a:r>
              <a:rPr lang="pl-PL" sz="2500" b="1" dirty="0" err="1">
                <a:solidFill>
                  <a:prstClr val="black"/>
                </a:solidFill>
                <a:latin typeface="Calibri"/>
              </a:rPr>
              <a:t>Sponsors</a:t>
            </a:r>
            <a:endParaRPr lang="pl-PL" sz="25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Prostokąt z rogami zaokrąglonymi z jednej strony 24"/>
          <p:cNvSpPr/>
          <p:nvPr/>
        </p:nvSpPr>
        <p:spPr>
          <a:xfrm rot="5400000">
            <a:off x="3466276" y="3714205"/>
            <a:ext cx="509277" cy="3609084"/>
          </a:xfrm>
          <a:prstGeom prst="round2SameRect">
            <a:avLst>
              <a:gd name="adj1" fmla="val 21627"/>
              <a:gd name="adj2" fmla="val 24463"/>
            </a:avLst>
          </a:prstGeom>
          <a:solidFill>
            <a:schemeClr val="bg2">
              <a:lumMod val="7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45588" tIns="72794" rIns="145588" bIns="72794" anchor="ctr"/>
          <a:lstStyle/>
          <a:p>
            <a:pPr defTabSz="14558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500" b="1" dirty="0">
                <a:solidFill>
                  <a:prstClr val="black"/>
                </a:solidFill>
                <a:latin typeface="Calibri"/>
              </a:rPr>
              <a:t>Gold</a:t>
            </a:r>
            <a:r>
              <a:rPr lang="pl-PL" sz="25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pl-PL" sz="2500" b="1" dirty="0" err="1">
                <a:solidFill>
                  <a:prstClr val="black"/>
                </a:solidFill>
                <a:latin typeface="Calibri"/>
              </a:rPr>
              <a:t>Sponsors</a:t>
            </a:r>
            <a:endParaRPr lang="pl-PL" sz="25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8070" name="Grupa 5"/>
          <p:cNvGrpSpPr>
            <a:grpSpLocks/>
          </p:cNvGrpSpPr>
          <p:nvPr/>
        </p:nvGrpSpPr>
        <p:grpSpPr bwMode="auto">
          <a:xfrm>
            <a:off x="498475" y="6143625"/>
            <a:ext cx="6445250" cy="2922588"/>
            <a:chOff x="350517" y="3240160"/>
            <a:chExt cx="4531502" cy="1541012"/>
          </a:xfrm>
        </p:grpSpPr>
        <p:pic>
          <p:nvPicPr>
            <p:cNvPr id="88078" name="Obraz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1542" y="3240160"/>
              <a:ext cx="1450477" cy="75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079" name="Obraz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17" y="3348868"/>
              <a:ext cx="2816951" cy="474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080" name="Obraz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4143" y="4347584"/>
              <a:ext cx="2277635" cy="311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081" name="Obraz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17" y="4225673"/>
              <a:ext cx="1720692" cy="55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8071" name="Grupa 11"/>
          <p:cNvGrpSpPr>
            <a:grpSpLocks/>
          </p:cNvGrpSpPr>
          <p:nvPr/>
        </p:nvGrpSpPr>
        <p:grpSpPr bwMode="auto">
          <a:xfrm>
            <a:off x="7783513" y="6227763"/>
            <a:ext cx="4965700" cy="3494087"/>
            <a:chOff x="5472246" y="3283902"/>
            <a:chExt cx="3491961" cy="1842903"/>
          </a:xfrm>
        </p:grpSpPr>
        <p:pic>
          <p:nvPicPr>
            <p:cNvPr id="88072" name="Obraz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148" y="3283902"/>
              <a:ext cx="1569880" cy="364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073" name="Obraz 1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2246" y="3304456"/>
              <a:ext cx="1759427" cy="323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074" name="Obraz 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5230" y="3873559"/>
              <a:ext cx="1533459" cy="416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075" name="Obraz 2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2900" y="4435249"/>
              <a:ext cx="1178118" cy="691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076" name="Picture 4" descr="Znalezione obrazy dla zapytania millenium bank logo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7520" y="4614189"/>
              <a:ext cx="1437137" cy="333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077" name="Obraz 10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148" y="4011603"/>
              <a:ext cx="1613059" cy="140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72378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Functionality</a:t>
            </a:r>
          </a:p>
        </p:txBody>
      </p:sp>
      <p:sp>
        <p:nvSpPr>
          <p:cNvPr id="10" name="Rectangle: Rounded Corners 9"/>
          <p:cNvSpPr/>
          <p:nvPr/>
        </p:nvSpPr>
        <p:spPr bwMode="auto">
          <a:xfrm>
            <a:off x="1533848" y="3220616"/>
            <a:ext cx="9577064" cy="46326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E" sz="3200" dirty="0"/>
              <a:t>Submit Order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E" sz="3200" dirty="0"/>
              <a:t>Wait for Buyer’s Remorse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E" sz="3200" dirty="0"/>
              <a:t>Ability to Cancel Order (within buyer’s remorse)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E" sz="3200" dirty="0"/>
              <a:t>Process Order (charge credit card)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E" sz="3200" dirty="0"/>
              <a:t>Provision Download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E" sz="3200" dirty="0"/>
              <a:t>Make Customer preferred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E" sz="3200" dirty="0"/>
              <a:t>Send Welcome Email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E" sz="3200" dirty="0"/>
              <a:t>Send Limited Time Offer</a:t>
            </a:r>
            <a:endParaRPr kumimoji="0" lang="en-IE" sz="32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sym typeface="Gill San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704" y="8636084"/>
            <a:ext cx="12169352" cy="73866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IE" sz="2400" dirty="0"/>
              <a:t>Source code: </a:t>
            </a:r>
            <a:r>
              <a:rPr lang="en-IE" sz="2400" dirty="0">
                <a:hlinkClick r:id="rId3"/>
              </a:rPr>
              <a:t>https://docs.particular.net/samples/show-case/on-premise/?version=Core_6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60224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8800" dirty="0"/>
              <a:t>On Premise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 marL="266700" indent="0" algn="ctr">
              <a:buSzPct val="100000"/>
              <a:buNone/>
            </a:pPr>
            <a:r>
              <a:rPr lang="en-GB" sz="8000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32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Components</a:t>
            </a:r>
          </a:p>
        </p:txBody>
      </p:sp>
      <p:sp>
        <p:nvSpPr>
          <p:cNvPr id="4" name="Rectangle: Rounded Corners 3"/>
          <p:cNvSpPr/>
          <p:nvPr/>
        </p:nvSpPr>
        <p:spPr bwMode="auto">
          <a:xfrm>
            <a:off x="1533848" y="3148608"/>
            <a:ext cx="2664296" cy="158417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IE" sz="2000" dirty="0"/>
              <a:t>Submit Order</a:t>
            </a:r>
            <a:endParaRPr kumimoji="0" lang="en-IE" sz="20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sym typeface="Gill Sans" charset="0"/>
            </a:endParaRPr>
          </a:p>
        </p:txBody>
      </p:sp>
      <p:sp>
        <p:nvSpPr>
          <p:cNvPr id="5" name="Rectangle: Rounded Corners 4"/>
          <p:cNvSpPr/>
          <p:nvPr/>
        </p:nvSpPr>
        <p:spPr bwMode="auto">
          <a:xfrm>
            <a:off x="4702200" y="3141200"/>
            <a:ext cx="2952328" cy="159899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Notify: Order Placed</a:t>
            </a:r>
            <a:br>
              <a:rPr kumimoji="0" lang="en-IE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r>
              <a:rPr kumimoji="0" lang="en-IE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Buyer’s Remorse</a:t>
            </a:r>
            <a:br>
              <a:rPr kumimoji="0" lang="en-IE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r>
              <a:rPr kumimoji="0" lang="en-IE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Optional: Cancel Order</a:t>
            </a:r>
          </a:p>
        </p:txBody>
      </p:sp>
      <p:sp>
        <p:nvSpPr>
          <p:cNvPr id="6" name="Rectangle: Rounded Corners 5"/>
          <p:cNvSpPr/>
          <p:nvPr/>
        </p:nvSpPr>
        <p:spPr bwMode="auto">
          <a:xfrm>
            <a:off x="1534011" y="4991196"/>
            <a:ext cx="2664133" cy="1584175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Process Order</a:t>
            </a:r>
          </a:p>
        </p:txBody>
      </p:sp>
      <p:sp>
        <p:nvSpPr>
          <p:cNvPr id="7" name="Rectangle: Rounded Corners 6"/>
          <p:cNvSpPr/>
          <p:nvPr/>
        </p:nvSpPr>
        <p:spPr bwMode="auto">
          <a:xfrm>
            <a:off x="4698128" y="4991196"/>
            <a:ext cx="2952328" cy="1584175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IE" sz="2000" dirty="0"/>
              <a:t>Provision Download</a:t>
            </a:r>
            <a:endParaRPr kumimoji="0" lang="en-IE" sz="20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sym typeface="Gill Sans" charset="0"/>
            </a:endParaRPr>
          </a:p>
        </p:txBody>
      </p:sp>
      <p:sp>
        <p:nvSpPr>
          <p:cNvPr id="8" name="Rectangle: Rounded Corners 7"/>
          <p:cNvSpPr/>
          <p:nvPr/>
        </p:nvSpPr>
        <p:spPr bwMode="auto">
          <a:xfrm>
            <a:off x="8158584" y="6833410"/>
            <a:ext cx="2796492" cy="1584175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IE" sz="2000" dirty="0"/>
              <a:t>Make Customer preferred</a:t>
            </a:r>
            <a:endParaRPr kumimoji="0" lang="en-IE" sz="20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sym typeface="Gill Sans" charset="0"/>
            </a:endParaRPr>
          </a:p>
        </p:txBody>
      </p:sp>
      <p:sp>
        <p:nvSpPr>
          <p:cNvPr id="9" name="Rectangle: Rounded Corners 8"/>
          <p:cNvSpPr/>
          <p:nvPr/>
        </p:nvSpPr>
        <p:spPr bwMode="auto">
          <a:xfrm>
            <a:off x="4702200" y="6828387"/>
            <a:ext cx="2952328" cy="1584175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IE" sz="2000" dirty="0"/>
              <a:t>Send Limited Time Offer</a:t>
            </a:r>
            <a:endParaRPr kumimoji="0" lang="en-IE" sz="20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sym typeface="Gill Sans" charset="0"/>
            </a:endParaRPr>
          </a:p>
        </p:txBody>
      </p:sp>
      <p:sp>
        <p:nvSpPr>
          <p:cNvPr id="10" name="Rectangle: Rounded Corners 9"/>
          <p:cNvSpPr/>
          <p:nvPr/>
        </p:nvSpPr>
        <p:spPr bwMode="auto">
          <a:xfrm>
            <a:off x="1533848" y="6828387"/>
            <a:ext cx="2664296" cy="1584175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IE" sz="2000" dirty="0"/>
              <a:t>Send Welcome Email</a:t>
            </a:r>
            <a:endParaRPr kumimoji="0" lang="en-IE" sz="20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03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8800" dirty="0"/>
              <a:t>Sample code </a:t>
            </a:r>
            <a:br>
              <a:rPr lang="en-GB" sz="8800" dirty="0"/>
            </a:br>
            <a:r>
              <a:rPr lang="en-GB" sz="8800" dirty="0"/>
              <a:t>walk through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 anchorCtr="0"/>
          <a:lstStyle/>
          <a:p>
            <a:pPr marL="266700" indent="0">
              <a:buNone/>
            </a:pPr>
            <a:endParaRPr lang="en-US" dirty="0"/>
          </a:p>
          <a:p>
            <a:pPr>
              <a:buSzPct val="100000"/>
            </a:pPr>
            <a:r>
              <a:rPr lang="en-US" dirty="0"/>
              <a:t>Boundaries and responsibilities</a:t>
            </a:r>
          </a:p>
          <a:p>
            <a:pPr>
              <a:buSzPct val="100000"/>
            </a:pPr>
            <a:r>
              <a:rPr lang="en-US" dirty="0"/>
              <a:t>Website</a:t>
            </a:r>
          </a:p>
          <a:p>
            <a:pPr>
              <a:buSzPct val="100000"/>
            </a:pPr>
            <a:r>
              <a:rPr lang="en-US" dirty="0"/>
              <a:t>Code structure</a:t>
            </a:r>
          </a:p>
          <a:p>
            <a:pPr>
              <a:buSzPct val="100000"/>
            </a:pPr>
            <a:r>
              <a:rPr lang="en-US" dirty="0"/>
              <a:t>Visualization</a:t>
            </a:r>
          </a:p>
        </p:txBody>
      </p:sp>
    </p:spTree>
    <p:extLst>
      <p:ext uri="{BB962C8B-B14F-4D97-AF65-F5344CB8AC3E}">
        <p14:creationId xmlns:p14="http://schemas.microsoft.com/office/powerpoint/2010/main" val="29590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8800" dirty="0"/>
              <a:t>Debugging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 anchorCtr="0"/>
          <a:lstStyle/>
          <a:p>
            <a:pPr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Debugging Messaging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Sagas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Errors</a:t>
            </a:r>
          </a:p>
        </p:txBody>
      </p:sp>
    </p:spTree>
    <p:extLst>
      <p:ext uri="{BB962C8B-B14F-4D97-AF65-F5344CB8AC3E}">
        <p14:creationId xmlns:p14="http://schemas.microsoft.com/office/powerpoint/2010/main" val="344069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8800" dirty="0"/>
              <a:t>Debugging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 marL="266700" indent="0" algn="ctr">
              <a:buSzPct val="100000"/>
              <a:buNone/>
            </a:pPr>
            <a:r>
              <a:rPr lang="en-GB" sz="8000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4258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8800" dirty="0"/>
              <a:t>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 anchorCtr="0"/>
          <a:lstStyle/>
          <a:p>
            <a:pPr>
              <a:buSzPct val="100000"/>
            </a:pPr>
            <a:r>
              <a:rPr lang="en-GB" sz="4000" dirty="0"/>
              <a:t>System Monitoring</a:t>
            </a:r>
          </a:p>
          <a:p>
            <a:pPr>
              <a:buSzPct val="100000"/>
            </a:pPr>
            <a:r>
              <a:rPr lang="en-GB" sz="4000" dirty="0"/>
              <a:t>Business Monitoring</a:t>
            </a:r>
          </a:p>
          <a:p>
            <a:pPr>
              <a:buSzPct val="100000"/>
            </a:pPr>
            <a:r>
              <a:rPr lang="en-GB" sz="4000" dirty="0"/>
              <a:t>Messaging</a:t>
            </a:r>
          </a:p>
        </p:txBody>
      </p:sp>
    </p:spTree>
    <p:extLst>
      <p:ext uri="{BB962C8B-B14F-4D97-AF65-F5344CB8AC3E}">
        <p14:creationId xmlns:p14="http://schemas.microsoft.com/office/powerpoint/2010/main" val="284170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8800" dirty="0"/>
              <a:t>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>
              <a:buSzPct val="100000"/>
            </a:pPr>
            <a:r>
              <a:rPr lang="en-GB" sz="8000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2168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8800" dirty="0"/>
              <a:t>Build &amp; Deploy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 anchorCtr="0"/>
          <a:lstStyle/>
          <a:p>
            <a:pPr>
              <a:buSzPct val="100000"/>
            </a:pPr>
            <a:r>
              <a:rPr lang="en-GB" sz="4000" dirty="0"/>
              <a:t>Build </a:t>
            </a:r>
            <a:r>
              <a:rPr lang="en-GB" sz="4000" dirty="0" err="1"/>
              <a:t>Nuget</a:t>
            </a:r>
            <a:r>
              <a:rPr lang="en-GB" sz="4000" dirty="0"/>
              <a:t> Packages</a:t>
            </a:r>
          </a:p>
          <a:p>
            <a:pPr>
              <a:buSzPct val="100000"/>
            </a:pPr>
            <a:r>
              <a:rPr lang="en-GB" sz="4000" dirty="0"/>
              <a:t>Octopus Deploy</a:t>
            </a:r>
          </a:p>
        </p:txBody>
      </p:sp>
    </p:spTree>
    <p:extLst>
      <p:ext uri="{BB962C8B-B14F-4D97-AF65-F5344CB8AC3E}">
        <p14:creationId xmlns:p14="http://schemas.microsoft.com/office/powerpoint/2010/main" val="374340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ChangeArrowheads="1"/>
          </p:cNvSpPr>
          <p:nvPr>
            <p:ph type="title"/>
          </p:nvPr>
        </p:nvSpPr>
        <p:spPr>
          <a:xfrm>
            <a:off x="1041400" y="914400"/>
            <a:ext cx="10922000" cy="42497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Q&amp;A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Thank You!</a:t>
            </a:r>
          </a:p>
        </p:txBody>
      </p:sp>
      <p:sp>
        <p:nvSpPr>
          <p:cNvPr id="59394" name="Rectangle 2"/>
          <p:cNvSpPr>
            <a:spLocks/>
          </p:cNvSpPr>
          <p:nvPr/>
        </p:nvSpPr>
        <p:spPr bwMode="auto">
          <a:xfrm>
            <a:off x="431800" y="3949700"/>
            <a:ext cx="109220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l"/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Sean Farmar</a:t>
            </a:r>
            <a:b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</a:br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twitter: @farmar</a:t>
            </a:r>
          </a:p>
          <a:p>
            <a:pPr algn="l"/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Particular.net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1638300"/>
            <a:ext cx="10464800" cy="2374900"/>
          </a:xfrm>
        </p:spPr>
        <p:txBody>
          <a:bodyPr/>
          <a:lstStyle/>
          <a:p>
            <a:pPr eaLnBrk="1" hangingPunct="1">
              <a:defRPr/>
            </a:pPr>
            <a:r>
              <a:rPr lang="en-IE" dirty="0"/>
              <a:t>Building (micro) Services in .Net</a:t>
            </a:r>
            <a:endParaRPr lang="en-US" sz="5400" dirty="0">
              <a:latin typeface="+mj-lt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en-US" dirty="0"/>
              <a:t>Sean Farmar</a:t>
            </a:r>
          </a:p>
        </p:txBody>
      </p:sp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5494338" y="8367713"/>
            <a:ext cx="195897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@</a:t>
            </a:r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farmar</a:t>
            </a:r>
          </a:p>
          <a:p>
            <a:pPr eaLnBrk="1" hangingPunct="1"/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38" y="6731000"/>
            <a:ext cx="183832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 bwMode="auto">
          <a:xfrm>
            <a:off x="3686175" y="249238"/>
            <a:ext cx="56324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617" tIns="72808" rIns="145617" bIns="72808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1456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100" b="1" dirty="0">
                <a:solidFill>
                  <a:prstClr val="black"/>
                </a:solidFill>
              </a:rPr>
              <a:t>Sponsors and Partners</a:t>
            </a:r>
            <a:endParaRPr lang="pl-PL" sz="5700" b="1" dirty="0">
              <a:solidFill>
                <a:prstClr val="black"/>
              </a:solidFill>
            </a:endParaRPr>
          </a:p>
        </p:txBody>
      </p:sp>
      <p:sp>
        <p:nvSpPr>
          <p:cNvPr id="10" name="Prostokąt z rogami zaokrąglonymi z jednej strony 9"/>
          <p:cNvSpPr/>
          <p:nvPr/>
        </p:nvSpPr>
        <p:spPr>
          <a:xfrm rot="5400000">
            <a:off x="9980580" y="3661109"/>
            <a:ext cx="509277" cy="3609084"/>
          </a:xfrm>
          <a:prstGeom prst="round2SameRect">
            <a:avLst>
              <a:gd name="adj1" fmla="val 21627"/>
              <a:gd name="adj2" fmla="val 24463"/>
            </a:avLst>
          </a:prstGeom>
          <a:solidFill>
            <a:schemeClr val="bg2">
              <a:lumMod val="7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45617" tIns="72808" rIns="145617" bIns="72808" anchor="ctr"/>
          <a:lstStyle/>
          <a:p>
            <a:pPr defTabSz="14561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500" b="1" dirty="0">
                <a:solidFill>
                  <a:prstClr val="black"/>
                </a:solidFill>
                <a:latin typeface="Calibri"/>
              </a:rPr>
              <a:t>Silver </a:t>
            </a:r>
            <a:r>
              <a:rPr lang="pl-PL" sz="2500" b="1" dirty="0" err="1">
                <a:solidFill>
                  <a:prstClr val="black"/>
                </a:solidFill>
                <a:latin typeface="Calibri"/>
              </a:rPr>
              <a:t>Sponsors</a:t>
            </a:r>
            <a:endParaRPr lang="pl-PL" sz="25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90115" name="Grupa 1"/>
          <p:cNvGrpSpPr>
            <a:grpSpLocks/>
          </p:cNvGrpSpPr>
          <p:nvPr/>
        </p:nvGrpSpPr>
        <p:grpSpPr bwMode="auto">
          <a:xfrm>
            <a:off x="1903413" y="2271713"/>
            <a:ext cx="9197975" cy="2549525"/>
            <a:chOff x="1310475" y="1198103"/>
            <a:chExt cx="6467411" cy="1344687"/>
          </a:xfrm>
        </p:grpSpPr>
        <p:pic>
          <p:nvPicPr>
            <p:cNvPr id="90130" name="Obraz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9482" y="1198103"/>
              <a:ext cx="2538404" cy="1344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131" name="Obraz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0475" y="1311665"/>
              <a:ext cx="3140364" cy="959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Prostokąt z rogami zaokrąglonymi z jednej strony 23"/>
          <p:cNvSpPr/>
          <p:nvPr/>
        </p:nvSpPr>
        <p:spPr>
          <a:xfrm rot="5400000">
            <a:off x="6276371" y="-733136"/>
            <a:ext cx="509277" cy="4972447"/>
          </a:xfrm>
          <a:prstGeom prst="round2SameRect">
            <a:avLst>
              <a:gd name="adj1" fmla="val 21627"/>
              <a:gd name="adj2" fmla="val 24463"/>
            </a:avLst>
          </a:prstGeom>
          <a:solidFill>
            <a:schemeClr val="bg2">
              <a:lumMod val="7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45617" tIns="72808" rIns="145617" bIns="72808" anchor="ctr"/>
          <a:lstStyle/>
          <a:p>
            <a:pPr defTabSz="14561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500" b="1" dirty="0">
                <a:solidFill>
                  <a:prstClr val="black"/>
                </a:solidFill>
                <a:latin typeface="Calibri"/>
              </a:rPr>
              <a:t>Strategic </a:t>
            </a:r>
            <a:r>
              <a:rPr lang="pl-PL" sz="2500" b="1" dirty="0" err="1">
                <a:solidFill>
                  <a:prstClr val="black"/>
                </a:solidFill>
                <a:latin typeface="Calibri"/>
              </a:rPr>
              <a:t>Sponsors</a:t>
            </a:r>
            <a:endParaRPr lang="pl-PL" sz="25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Prostokąt z rogami zaokrąglonymi z jednej strony 24"/>
          <p:cNvSpPr/>
          <p:nvPr/>
        </p:nvSpPr>
        <p:spPr>
          <a:xfrm rot="5400000">
            <a:off x="3466276" y="3714204"/>
            <a:ext cx="509277" cy="3609084"/>
          </a:xfrm>
          <a:prstGeom prst="round2SameRect">
            <a:avLst>
              <a:gd name="adj1" fmla="val 21627"/>
              <a:gd name="adj2" fmla="val 24463"/>
            </a:avLst>
          </a:prstGeom>
          <a:solidFill>
            <a:schemeClr val="bg2">
              <a:lumMod val="7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45617" tIns="72808" rIns="145617" bIns="72808" anchor="ctr"/>
          <a:lstStyle/>
          <a:p>
            <a:pPr defTabSz="14561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500" b="1" dirty="0">
                <a:solidFill>
                  <a:prstClr val="black"/>
                </a:solidFill>
                <a:latin typeface="Calibri"/>
              </a:rPr>
              <a:t>Gold</a:t>
            </a:r>
            <a:r>
              <a:rPr lang="pl-PL" sz="25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pl-PL" sz="2500" b="1" dirty="0" err="1">
                <a:solidFill>
                  <a:prstClr val="black"/>
                </a:solidFill>
                <a:latin typeface="Calibri"/>
              </a:rPr>
              <a:t>Sponsors</a:t>
            </a:r>
            <a:endParaRPr lang="pl-PL" sz="25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90118" name="Grupa 5"/>
          <p:cNvGrpSpPr>
            <a:grpSpLocks/>
          </p:cNvGrpSpPr>
          <p:nvPr/>
        </p:nvGrpSpPr>
        <p:grpSpPr bwMode="auto">
          <a:xfrm>
            <a:off x="498475" y="6143625"/>
            <a:ext cx="6445250" cy="2922588"/>
            <a:chOff x="350517" y="3240160"/>
            <a:chExt cx="4531502" cy="1541012"/>
          </a:xfrm>
        </p:grpSpPr>
        <p:pic>
          <p:nvPicPr>
            <p:cNvPr id="90126" name="Obraz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1542" y="3240160"/>
              <a:ext cx="1450477" cy="75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127" name="Obraz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17" y="3348868"/>
              <a:ext cx="2816951" cy="474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128" name="Obraz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4143" y="4347584"/>
              <a:ext cx="2277635" cy="311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129" name="Obraz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17" y="4225673"/>
              <a:ext cx="1720692" cy="55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0119" name="Grupa 11"/>
          <p:cNvGrpSpPr>
            <a:grpSpLocks/>
          </p:cNvGrpSpPr>
          <p:nvPr/>
        </p:nvGrpSpPr>
        <p:grpSpPr bwMode="auto">
          <a:xfrm>
            <a:off x="7783513" y="6227763"/>
            <a:ext cx="4965700" cy="3494087"/>
            <a:chOff x="5472246" y="3283902"/>
            <a:chExt cx="3491961" cy="1842903"/>
          </a:xfrm>
        </p:grpSpPr>
        <p:pic>
          <p:nvPicPr>
            <p:cNvPr id="90120" name="Obraz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148" y="3283902"/>
              <a:ext cx="1569880" cy="364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121" name="Obraz 1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2246" y="3304456"/>
              <a:ext cx="1759427" cy="323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122" name="Obraz 1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5230" y="3873559"/>
              <a:ext cx="1533459" cy="416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123" name="Obraz 2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2900" y="4435249"/>
              <a:ext cx="1178118" cy="691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124" name="Picture 4" descr="Znalezione obrazy dla zapytania millenium bank logo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7520" y="4614189"/>
              <a:ext cx="1437137" cy="333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125" name="Obraz 1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148" y="4011603"/>
              <a:ext cx="1613059" cy="140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5391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3508648"/>
            <a:ext cx="10058400" cy="56592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/>
              <a:t>Why </a:t>
            </a:r>
            <a:r>
              <a:rPr lang="en-US" sz="8800" dirty="0" err="1"/>
              <a:t>Microservices</a:t>
            </a:r>
            <a:r>
              <a:rPr lang="en-US" sz="8800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 anchorCtr="0">
            <a:normAutofit/>
          </a:bodyPr>
          <a:lstStyle/>
          <a:p>
            <a:pPr marL="266700" indent="0">
              <a:buNone/>
            </a:pPr>
            <a:endParaRPr lang="en-US" sz="6600" dirty="0"/>
          </a:p>
          <a:p>
            <a:pPr marL="266700" indent="0">
              <a:buNone/>
            </a:pPr>
            <a:r>
              <a:rPr lang="en-US" sz="6600" dirty="0"/>
              <a:t>Break down the monolith</a:t>
            </a:r>
          </a:p>
        </p:txBody>
      </p:sp>
    </p:spTree>
    <p:extLst>
      <p:ext uri="{BB962C8B-B14F-4D97-AF65-F5344CB8AC3E}">
        <p14:creationId xmlns:p14="http://schemas.microsoft.com/office/powerpoint/2010/main" val="108369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dirty="0"/>
              <a:t>Fallacies of </a:t>
            </a:r>
            <a:br>
              <a:rPr lang="en-GB" dirty="0"/>
            </a:br>
            <a:r>
              <a:rPr lang="en-GB" dirty="0"/>
              <a:t>Distributed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009650" indent="-742950">
              <a:buSzPct val="100000"/>
              <a:buFont typeface="+mj-lt"/>
              <a:buAutoNum type="arabicPeriod"/>
              <a:defRPr/>
            </a:pPr>
            <a:r>
              <a:rPr lang="en-GB" dirty="0"/>
              <a:t>The network is reliable.</a:t>
            </a:r>
            <a:r>
              <a:rPr lang="en-GB" sz="2400" dirty="0"/>
              <a:t> (Bill Joy and Tom Lyon)</a:t>
            </a:r>
          </a:p>
          <a:p>
            <a:pPr marL="1009650" indent="-742950">
              <a:buSzPct val="100000"/>
              <a:buFont typeface="+mj-lt"/>
              <a:buAutoNum type="arabicPeriod"/>
              <a:defRPr/>
            </a:pPr>
            <a:r>
              <a:rPr lang="en-GB" dirty="0"/>
              <a:t>Latency is zero.</a:t>
            </a:r>
            <a:r>
              <a:rPr lang="en-GB" sz="2400" dirty="0">
                <a:solidFill>
                  <a:srgbClr val="FFFFFF"/>
                </a:solidFill>
              </a:rPr>
              <a:t> (Bill Joy and Tom Lyon)</a:t>
            </a:r>
            <a:endParaRPr lang="en-GB" dirty="0"/>
          </a:p>
          <a:p>
            <a:pPr marL="1009650" indent="-742950">
              <a:buSzPct val="100000"/>
              <a:buFont typeface="+mj-lt"/>
              <a:buAutoNum type="arabicPeriod"/>
              <a:defRPr/>
            </a:pPr>
            <a:r>
              <a:rPr lang="en-GB" dirty="0"/>
              <a:t>Bandwidth is infinite.</a:t>
            </a:r>
            <a:r>
              <a:rPr lang="en-GB" sz="2400" dirty="0">
                <a:solidFill>
                  <a:srgbClr val="FFFFFF"/>
                </a:solidFill>
              </a:rPr>
              <a:t> (Bill Joy and Tom Lyon)</a:t>
            </a:r>
            <a:endParaRPr lang="en-GB" dirty="0"/>
          </a:p>
          <a:p>
            <a:pPr marL="1009650" indent="-742950">
              <a:buSzPct val="100000"/>
              <a:buFont typeface="+mj-lt"/>
              <a:buAutoNum type="arabicPeriod"/>
              <a:defRPr/>
            </a:pPr>
            <a:r>
              <a:rPr lang="en-GB" dirty="0"/>
              <a:t>The network is secure.</a:t>
            </a:r>
            <a:r>
              <a:rPr lang="en-GB" sz="2400" dirty="0">
                <a:solidFill>
                  <a:srgbClr val="FFFFFF"/>
                </a:solidFill>
              </a:rPr>
              <a:t> (Bill Joy and Tom Lyon)</a:t>
            </a:r>
            <a:endParaRPr lang="en-GB" dirty="0"/>
          </a:p>
          <a:p>
            <a:pPr marL="1009650" indent="-742950">
              <a:buSzPct val="100000"/>
              <a:buFont typeface="+mj-lt"/>
              <a:buAutoNum type="arabicPeriod"/>
              <a:defRPr/>
            </a:pPr>
            <a:r>
              <a:rPr lang="en-GB" dirty="0"/>
              <a:t>Topology doesn’t change.</a:t>
            </a:r>
            <a:r>
              <a:rPr lang="en-GB" sz="2400" dirty="0">
                <a:solidFill>
                  <a:srgbClr val="FFFFFF"/>
                </a:solidFill>
              </a:rPr>
              <a:t> (Peter Deutsch)</a:t>
            </a:r>
            <a:endParaRPr lang="en-GB" dirty="0"/>
          </a:p>
          <a:p>
            <a:pPr marL="1009650" indent="-742950">
              <a:buSzPct val="100000"/>
              <a:buFont typeface="+mj-lt"/>
              <a:buAutoNum type="arabicPeriod"/>
              <a:defRPr/>
            </a:pPr>
            <a:r>
              <a:rPr lang="en-GB" dirty="0"/>
              <a:t>There is one administrator.</a:t>
            </a:r>
            <a:r>
              <a:rPr lang="en-GB" sz="2400" dirty="0">
                <a:solidFill>
                  <a:srgbClr val="FFFFFF"/>
                </a:solidFill>
              </a:rPr>
              <a:t> (Peter Deutsch)</a:t>
            </a:r>
          </a:p>
          <a:p>
            <a:pPr marL="1009650" indent="-742950">
              <a:buSzPct val="100000"/>
              <a:buFont typeface="+mj-lt"/>
              <a:buAutoNum type="arabicPeriod" startAt="7"/>
              <a:defRPr/>
            </a:pPr>
            <a:r>
              <a:rPr lang="en-GB" dirty="0"/>
              <a:t>Transport cost is zero.</a:t>
            </a:r>
            <a:r>
              <a:rPr lang="en-GB" sz="2400" dirty="0">
                <a:solidFill>
                  <a:srgbClr val="FFFFFF"/>
                </a:solidFill>
              </a:rPr>
              <a:t> (Peter Deutsch)</a:t>
            </a:r>
            <a:endParaRPr lang="en-GB" dirty="0"/>
          </a:p>
          <a:p>
            <a:pPr marL="1009650" indent="-742950">
              <a:buSzPct val="100000"/>
              <a:buFont typeface="+mj-lt"/>
              <a:buAutoNum type="arabicPeriod" startAt="7"/>
              <a:defRPr/>
            </a:pPr>
            <a:r>
              <a:rPr lang="en-GB" dirty="0"/>
              <a:t>The network is homogeneous.</a:t>
            </a:r>
            <a:r>
              <a:rPr lang="en-GB" sz="2600" dirty="0"/>
              <a:t> </a:t>
            </a:r>
            <a:r>
              <a:rPr lang="en-GB" sz="2400" dirty="0"/>
              <a:t>(James Gosling)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510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Fallacies EBook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</a:pPr>
            <a:r>
              <a:rPr lang="en-US" dirty="0"/>
              <a:t>Go to: </a:t>
            </a:r>
            <a:r>
              <a:rPr lang="en-US" dirty="0">
                <a:hlinkClick r:id="rId3"/>
              </a:rPr>
              <a:t>http://go.particular.net/developerdays16</a:t>
            </a:r>
            <a:endParaRPr lang="en-US" dirty="0"/>
          </a:p>
          <a:p>
            <a:pPr>
              <a:buSzPct val="100000"/>
            </a:pPr>
            <a:r>
              <a:rPr lang="en-GB" altLang="en-US" sz="4400" dirty="0"/>
              <a:t>Ted </a:t>
            </a:r>
            <a:r>
              <a:rPr lang="en-GB" altLang="en-US" sz="4400" dirty="0" err="1"/>
              <a:t>Neward’s</a:t>
            </a:r>
            <a:r>
              <a:rPr lang="en-GB" altLang="en-US" sz="4400" dirty="0"/>
              <a:t> blog: </a:t>
            </a:r>
            <a:r>
              <a:rPr lang="en-GB" altLang="en-US" sz="4400" dirty="0">
                <a:hlinkClick r:id="rId4"/>
              </a:rPr>
              <a:t>http://blogs.tedneward.com/post/enterprise-computing-fallacies/</a:t>
            </a:r>
            <a:endParaRPr lang="en-GB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93192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/>
              <a:t>Why SOA / </a:t>
            </a:r>
            <a:r>
              <a:rPr lang="en-US" sz="8800" dirty="0" err="1"/>
              <a:t>Microservices</a:t>
            </a:r>
            <a:r>
              <a:rPr lang="en-US" sz="8800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6700" indent="0">
              <a:buNone/>
            </a:pPr>
            <a:r>
              <a:rPr lang="en-US" sz="4400" dirty="0"/>
              <a:t>“Address coupling in our software design by building </a:t>
            </a:r>
            <a:r>
              <a:rPr lang="en-US" sz="4400" b="1" dirty="0"/>
              <a:t>loosely coupled </a:t>
            </a:r>
            <a:r>
              <a:rPr lang="en-US" sz="4400" dirty="0"/>
              <a:t>and </a:t>
            </a:r>
            <a:r>
              <a:rPr lang="en-US" sz="4400" b="1" dirty="0"/>
              <a:t>highly encapsulated</a:t>
            </a:r>
            <a:r>
              <a:rPr lang="en-US" sz="4400" dirty="0"/>
              <a:t> components”</a:t>
            </a:r>
          </a:p>
          <a:p>
            <a:pPr marL="266700" indent="0">
              <a:buNone/>
            </a:pPr>
            <a:endParaRPr lang="en-US" sz="4400" dirty="0"/>
          </a:p>
          <a:p>
            <a:pPr marL="266700" indent="0" algn="r">
              <a:buNone/>
            </a:pPr>
            <a:r>
              <a:rPr lang="en-US" sz="4400" dirty="0" err="1"/>
              <a:t>Udi</a:t>
            </a:r>
            <a:r>
              <a:rPr lang="en-US" sz="4400" dirty="0"/>
              <a:t> </a:t>
            </a:r>
            <a:r>
              <a:rPr lang="en-US" sz="4400" dirty="0" err="1"/>
              <a:t>Dahan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9887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buSzPct val="100000"/>
            </a:pPr>
            <a:r>
              <a:rPr lang="en-US" sz="4400" dirty="0"/>
              <a:t>Coupling Aspects </a:t>
            </a:r>
            <a:br>
              <a:rPr lang="en-US" sz="4400" dirty="0"/>
            </a:br>
            <a:r>
              <a:rPr lang="en-US" sz="4400" dirty="0"/>
              <a:t>(</a:t>
            </a:r>
            <a:r>
              <a:rPr lang="en-IE" sz="4400" dirty="0"/>
              <a:t>Temporal, Spatial, Platform </a:t>
            </a:r>
            <a:r>
              <a:rPr lang="en-US" sz="4400" dirty="0"/>
              <a:t>)</a:t>
            </a:r>
          </a:p>
          <a:p>
            <a:pPr>
              <a:buSzPct val="100000"/>
            </a:pPr>
            <a:r>
              <a:rPr lang="en-US" sz="4400" dirty="0"/>
              <a:t>Synchronous communication </a:t>
            </a:r>
            <a:br>
              <a:rPr lang="en-US" sz="4400" dirty="0"/>
            </a:br>
            <a:r>
              <a:rPr lang="en-US" sz="4400" dirty="0"/>
              <a:t>(Request Response)</a:t>
            </a:r>
          </a:p>
          <a:p>
            <a:pPr>
              <a:buSzPct val="100000"/>
            </a:pPr>
            <a:r>
              <a:rPr lang="en-US" sz="4400" dirty="0"/>
              <a:t>Resource sharing (data, code)</a:t>
            </a:r>
          </a:p>
        </p:txBody>
      </p:sp>
    </p:spTree>
    <p:extLst>
      <p:ext uri="{BB962C8B-B14F-4D97-AF65-F5344CB8AC3E}">
        <p14:creationId xmlns:p14="http://schemas.microsoft.com/office/powerpoint/2010/main" val="282716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 lnSpcReduction="10000"/>
          </a:bodyPr>
          <a:lstStyle/>
          <a:p>
            <a:pPr>
              <a:buSzPct val="100000"/>
            </a:pPr>
            <a:r>
              <a:rPr lang="en-US" sz="4400" dirty="0"/>
              <a:t>Breaking down functionality into small  autonomous components (vertical slicing)</a:t>
            </a:r>
          </a:p>
          <a:p>
            <a:pPr>
              <a:buSzPct val="100000"/>
            </a:pPr>
            <a:r>
              <a:rPr lang="en-US" sz="4400" dirty="0"/>
              <a:t>Decomposing entities</a:t>
            </a:r>
          </a:p>
          <a:p>
            <a:pPr>
              <a:buSzPct val="100000"/>
            </a:pPr>
            <a:r>
              <a:rPr lang="en-US" sz="4400" dirty="0"/>
              <a:t>CQS/CQRS</a:t>
            </a:r>
          </a:p>
          <a:p>
            <a:pPr>
              <a:buSzPct val="100000"/>
            </a:pPr>
            <a:r>
              <a:rPr lang="en-US" sz="4400" dirty="0"/>
              <a:t>What about communication?</a:t>
            </a:r>
          </a:p>
          <a:p>
            <a:pPr>
              <a:buSzPct val="100000"/>
            </a:pPr>
            <a:r>
              <a:rPr lang="en-US" sz="4400" dirty="0"/>
              <a:t>Messaging</a:t>
            </a:r>
          </a:p>
          <a:p>
            <a:pPr marL="266700" indent="0">
              <a:buSzPct val="100000"/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5998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Tools in </a:t>
            </a:r>
            <a:r>
              <a:rPr lang="en-IE" dirty="0" err="1"/>
              <a:t>.Net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>
              <a:buSzPct val="100000"/>
            </a:pPr>
            <a:r>
              <a:rPr lang="en-IE" dirty="0" err="1"/>
              <a:t>Akka</a:t>
            </a:r>
            <a:r>
              <a:rPr lang="en-IE" dirty="0"/>
              <a:t> </a:t>
            </a:r>
            <a:r>
              <a:rPr lang="en-IE" dirty="0" err="1"/>
              <a:t>.net</a:t>
            </a:r>
            <a:r>
              <a:rPr lang="en-IE" dirty="0"/>
              <a:t>/ Orleans (actor frameworks)</a:t>
            </a:r>
          </a:p>
          <a:p>
            <a:pPr>
              <a:buSzPct val="100000"/>
            </a:pPr>
            <a:r>
              <a:rPr lang="en-IE" dirty="0" err="1"/>
              <a:t>MassTransit</a:t>
            </a:r>
            <a:endParaRPr lang="en-IE" dirty="0"/>
          </a:p>
          <a:p>
            <a:pPr>
              <a:buSzPct val="100000"/>
            </a:pPr>
            <a:r>
              <a:rPr lang="en-IE" dirty="0"/>
              <a:t>Re-bus</a:t>
            </a:r>
          </a:p>
          <a:p>
            <a:pPr>
              <a:buSzPct val="100000"/>
            </a:pPr>
            <a:r>
              <a:rPr lang="en-IE" dirty="0" err="1"/>
              <a:t>NServiceBus</a:t>
            </a:r>
            <a:r>
              <a:rPr lang="en-IE" dirty="0"/>
              <a:t> (particular.net)</a:t>
            </a:r>
          </a:p>
          <a:p>
            <a:pPr>
              <a:buSzPct val="100000"/>
            </a:pPr>
            <a:r>
              <a:rPr lang="en-IE" dirty="0"/>
              <a:t>Build your own</a:t>
            </a:r>
          </a:p>
        </p:txBody>
      </p:sp>
    </p:spTree>
    <p:extLst>
      <p:ext uri="{BB962C8B-B14F-4D97-AF65-F5344CB8AC3E}">
        <p14:creationId xmlns:p14="http://schemas.microsoft.com/office/powerpoint/2010/main" val="135529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Lef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2 Colum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Righ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, Bullets &amp; Photo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_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&amp; 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000000"/>
      </a:accent1>
      <a:accent2>
        <a:srgbClr val="333399"/>
      </a:accent2>
      <a:accent3>
        <a:srgbClr val="AAAAAA"/>
      </a:accent3>
      <a:accent4>
        <a:srgbClr val="DADADA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Horizont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Vertic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- Top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Blank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43335</TotalTime>
  <Pages>0</Pages>
  <Words>426</Words>
  <Characters>0</Characters>
  <Application>Microsoft Office PowerPoint</Application>
  <PresentationFormat>Custom</PresentationFormat>
  <Lines>0</Lines>
  <Paragraphs>110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20</vt:i4>
      </vt:variant>
    </vt:vector>
  </HeadingPairs>
  <TitlesOfParts>
    <vt:vector size="43" baseType="lpstr">
      <vt:lpstr>MS PGothic</vt:lpstr>
      <vt:lpstr>ヒラギノ明朝 ProN W3</vt:lpstr>
      <vt:lpstr>ヒラギノ角ゴ ProN W3</vt:lpstr>
      <vt:lpstr>Arial</vt:lpstr>
      <vt:lpstr>Bradley Hand ITC TT-Bold</vt:lpstr>
      <vt:lpstr>Calibri</vt:lpstr>
      <vt:lpstr>Gill Sans</vt:lpstr>
      <vt:lpstr>Title &amp; Subtitle</vt:lpstr>
      <vt:lpstr>Title &amp; Bullets</vt:lpstr>
      <vt:lpstr>Title - Center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Bullets</vt:lpstr>
      <vt:lpstr>Motyw pakietu Office</vt:lpstr>
      <vt:lpstr>1_Motyw pakietu Office</vt:lpstr>
      <vt:lpstr>PowerPoint Presentation</vt:lpstr>
      <vt:lpstr>Building (micro) Services in .Net</vt:lpstr>
      <vt:lpstr>Why Microservices?</vt:lpstr>
      <vt:lpstr>Fallacies of  Distributed Computing</vt:lpstr>
      <vt:lpstr>The Fallacies EBook</vt:lpstr>
      <vt:lpstr>Why SOA / Microservices?</vt:lpstr>
      <vt:lpstr>Coupling</vt:lpstr>
      <vt:lpstr>Decomposition</vt:lpstr>
      <vt:lpstr>Tools in .Net</vt:lpstr>
      <vt:lpstr>Functionality</vt:lpstr>
      <vt:lpstr>On Premise Sample</vt:lpstr>
      <vt:lpstr>Components</vt:lpstr>
      <vt:lpstr>Sample code  walk through</vt:lpstr>
      <vt:lpstr>Debugging</vt:lpstr>
      <vt:lpstr>Debugging</vt:lpstr>
      <vt:lpstr>Monitoring</vt:lpstr>
      <vt:lpstr>Monitoring</vt:lpstr>
      <vt:lpstr>Build &amp; Deploy</vt:lpstr>
      <vt:lpstr>Q&amp;A  Thank You!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SOA  With NServiceBus</dc:title>
  <dc:subject/>
  <dc:creator/>
  <cp:keywords/>
  <dc:description/>
  <cp:lastModifiedBy>Sean Farmar</cp:lastModifiedBy>
  <cp:revision>211</cp:revision>
  <dcterms:modified xsi:type="dcterms:W3CDTF">2016-10-21T12:18:23Z</dcterms:modified>
</cp:coreProperties>
</file>